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59" r:id="rId3"/>
    <p:sldId id="258" r:id="rId4"/>
    <p:sldId id="263" r:id="rId5"/>
    <p:sldId id="282" r:id="rId6"/>
    <p:sldId id="284" r:id="rId7"/>
    <p:sldId id="293" r:id="rId8"/>
    <p:sldId id="283" r:id="rId9"/>
    <p:sldId id="286" r:id="rId10"/>
    <p:sldId id="287" r:id="rId11"/>
    <p:sldId id="308" r:id="rId12"/>
    <p:sldId id="307" r:id="rId13"/>
    <p:sldId id="289" r:id="rId14"/>
    <p:sldId id="303" r:id="rId15"/>
    <p:sldId id="304" r:id="rId16"/>
    <p:sldId id="305" r:id="rId17"/>
    <p:sldId id="306" r:id="rId18"/>
    <p:sldId id="302" r:id="rId19"/>
    <p:sldId id="260"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one heart" initials="sh" lastIdx="3" clrIdx="0">
    <p:extLst>
      <p:ext uri="{19B8F6BF-5375-455C-9EA6-DF929625EA0E}">
        <p15:presenceInfo xmlns:p15="http://schemas.microsoft.com/office/powerpoint/2012/main" userId="00057b82db37d44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595" autoAdjust="0"/>
  </p:normalViewPr>
  <p:slideViewPr>
    <p:cSldViewPr snapToGrid="0">
      <p:cViewPr>
        <p:scale>
          <a:sx n="75" d="100"/>
          <a:sy n="75" d="100"/>
        </p:scale>
        <p:origin x="101" y="422"/>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7/12/2021</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7/12/2021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endParaRPr lang="en-US" noProof="0" dirty="0"/>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dirty="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endParaRPr lang="en-US" noProof="0" dirty="0"/>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endParaRPr lang="en-US" noProof="0" dirty="0"/>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endParaRPr lang="en-US" noProof="0" dirty="0"/>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endParaRPr lang="en-US" noProof="0" dirty="0"/>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endParaRPr lang="en-US" noProof="0" dirty="0"/>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endParaRPr lang="en-US" noProof="0" dirty="0"/>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US" noProof="0" dirty="0"/>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id="{C637404C-CCC9-46CA-A9D3-525E2E6FC73B}"/>
              </a:ext>
            </a:extLst>
          </p:cNvPr>
          <p:cNvGrpSpPr/>
          <p:nvPr userDrawn="1"/>
        </p:nvGrpSpPr>
        <p:grpSpPr>
          <a:xfrm>
            <a:off x="9874905" y="6130433"/>
            <a:ext cx="1329870" cy="320195"/>
            <a:chOff x="1985170" y="1950690"/>
            <a:chExt cx="2173095" cy="523220"/>
          </a:xfrm>
        </p:grpSpPr>
        <p:sp>
          <p:nvSpPr>
            <p:cNvPr id="13" name="Rectangle 12">
              <a:extLst>
                <a:ext uri="{FF2B5EF4-FFF2-40B4-BE49-F238E27FC236}">
                  <a16:creationId xmlns:a16="http://schemas.microsoft.com/office/drawing/2014/main" id="{05EB3BD8-4375-44FB-9E9D-0FB76CBA224D}"/>
                </a:ext>
              </a:extLst>
            </p:cNvPr>
            <p:cNvSpPr/>
            <p:nvPr/>
          </p:nvSpPr>
          <p:spPr>
            <a:xfrm>
              <a:off x="1985170" y="1950690"/>
              <a:ext cx="2173095" cy="523220"/>
            </a:xfrm>
            <a:prstGeom prst="rect">
              <a:avLst/>
            </a:prstGeom>
            <a:solidFill>
              <a:schemeClr val="tx1"/>
            </a:solidFill>
            <a:ln>
              <a:solidFill>
                <a:schemeClr val="bg1">
                  <a:lumMod val="95000"/>
                </a:schemeClr>
              </a:solidFill>
            </a:ln>
          </p:spPr>
          <p:txBody>
            <a:bodyPr wrap="none" anchor="ctr">
              <a:noAutofit/>
            </a:bodyPr>
            <a:lstStyle/>
            <a:p>
              <a:pPr algn="ctr"/>
              <a:r>
                <a:rPr lang="en-US" sz="1200" b="1" noProof="0" dirty="0">
                  <a:solidFill>
                    <a:schemeClr val="bg1"/>
                  </a:solidFill>
                  <a:latin typeface="+mj-lt"/>
                </a:rPr>
                <a:t>Contoso</a:t>
              </a:r>
              <a:r>
                <a:rPr lang="en-US" sz="1200" noProof="0" dirty="0">
                  <a:solidFill>
                    <a:schemeClr val="bg1"/>
                  </a:solidFill>
                  <a:latin typeface="+mj-lt"/>
                </a:rPr>
                <a:t> </a:t>
              </a:r>
              <a:r>
                <a:rPr lang="en-US" sz="1200" i="1" noProof="0" dirty="0">
                  <a:solidFill>
                    <a:schemeClr val="bg1"/>
                  </a:solidFill>
                  <a:latin typeface="+mj-lt"/>
                </a:rPr>
                <a:t>Ltd</a:t>
              </a:r>
              <a:r>
                <a:rPr lang="en-US" sz="1200" noProof="0" dirty="0">
                  <a:solidFill>
                    <a:schemeClr val="bg1"/>
                  </a:solidFill>
                  <a:latin typeface="+mj-lt"/>
                </a:rPr>
                <a:t>.</a:t>
              </a:r>
            </a:p>
          </p:txBody>
        </p:sp>
        <p:sp>
          <p:nvSpPr>
            <p:cNvPr id="14" name="Rectangle 6">
              <a:extLst>
                <a:ext uri="{FF2B5EF4-FFF2-40B4-BE49-F238E27FC236}">
                  <a16:creationId xmlns:a16="http://schemas.microsoft.com/office/drawing/2014/main" id="{BCC973EA-C8AF-4B29-93CC-A9F4F15E238E}"/>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noProof="0" dirty="0"/>
            </a:p>
          </p:txBody>
        </p:sp>
      </p:gr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sldNum="0" hdr="0" ft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pixabay.com/en/extract-extraction-info-symbol-27307/"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hyperlink" Target="https://iconorbit.com/icons/record-book-icon/225" TargetMode="External"/><Relationship Id="rId4" Type="http://schemas.openxmlformats.org/officeDocument/2006/relationships/image" Target="../media/image10.svg"/><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Uml-UseCase-Akteur.sv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Long wooden tunnel">
            <a:extLst>
              <a:ext uri="{FF2B5EF4-FFF2-40B4-BE49-F238E27FC236}">
                <a16:creationId xmlns:a16="http://schemas.microsoft.com/office/drawing/2014/main" id="{26BCC204-42D7-4F58-B6DF-AB0501ACD7D8}"/>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grpSp>
        <p:nvGrpSpPr>
          <p:cNvPr id="112" name="Group 111">
            <a:extLst>
              <a:ext uri="{FF2B5EF4-FFF2-40B4-BE49-F238E27FC236}">
                <a16:creationId xmlns:a16="http://schemas.microsoft.com/office/drawing/2014/main" id="{D624720B-51E1-474D-90C6-CD74ED1DA39F}"/>
              </a:ext>
              <a:ext uri="{C183D7F6-B498-43B3-948B-1728B52AA6E4}">
                <adec:decorative xmlns:adec="http://schemas.microsoft.com/office/drawing/2017/decorative" val="1"/>
              </a:ext>
            </a:extLst>
          </p:cNvPr>
          <p:cNvGrpSpPr/>
          <p:nvPr/>
        </p:nvGrpSpPr>
        <p:grpSpPr>
          <a:xfrm>
            <a:off x="144000" y="144000"/>
            <a:ext cx="4860000" cy="6498000"/>
            <a:chOff x="408650" y="404285"/>
            <a:chExt cx="4330700" cy="3164637"/>
          </a:xfrm>
        </p:grpSpPr>
        <p:sp>
          <p:nvSpPr>
            <p:cNvPr id="110" name="Rectangle 6">
              <a:extLst>
                <a:ext uri="{FF2B5EF4-FFF2-40B4-BE49-F238E27FC236}">
                  <a16:creationId xmlns:a16="http://schemas.microsoft.com/office/drawing/2014/main" id="{E4561AC7-2339-461B-BFF9-BEBEF60974E1}"/>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6">
              <a:extLst>
                <a:ext uri="{FF2B5EF4-FFF2-40B4-BE49-F238E27FC236}">
                  <a16:creationId xmlns:a16="http://schemas.microsoft.com/office/drawing/2014/main" id="{6FFCCB15-66C7-4E86-BF09-14C5B1569970}"/>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a:xfrm>
            <a:off x="144000" y="2529000"/>
            <a:ext cx="4860000" cy="1271214"/>
          </a:xfrm>
          <a:solidFill>
            <a:schemeClr val="bg1">
              <a:lumMod val="85000"/>
            </a:schemeClr>
          </a:solidFill>
        </p:spPr>
        <p:txBody>
          <a:bodyPr/>
          <a:lstStyle/>
          <a:p>
            <a:br>
              <a:rPr lang="en-IN" sz="3200" u="sng" spc="-150" dirty="0">
                <a:latin typeface="Book Antiqua" panose="02040602050305030304" pitchFamily="18" charset="0"/>
              </a:rPr>
            </a:br>
            <a:r>
              <a:rPr lang="en-IN" sz="3200" u="sng" spc="-150" dirty="0">
                <a:latin typeface="Book Antiqua" panose="02040602050305030304" pitchFamily="18" charset="0"/>
              </a:rPr>
              <a:t>Attendance system by Face Recognition</a:t>
            </a:r>
            <a:br>
              <a:rPr lang="en-IN" sz="3200" u="sng" spc="-150" dirty="0">
                <a:latin typeface="Book Antiqua" panose="02040602050305030304" pitchFamily="18" charset="0"/>
              </a:rPr>
            </a:br>
            <a:r>
              <a:rPr lang="en-US" sz="1800" u="sng" spc="-150" dirty="0">
                <a:latin typeface="Book Antiqua" panose="02040602050305030304" pitchFamily="18" charset="0"/>
              </a:rPr>
              <a:t>(Based on python using machine learning)</a:t>
            </a:r>
            <a:br>
              <a:rPr lang="en-US" sz="3200" u="sng" spc="-150" dirty="0">
                <a:latin typeface="Book Antiqua" panose="02040602050305030304" pitchFamily="18" charset="0"/>
              </a:rPr>
            </a:br>
            <a:endParaRPr lang="en-US" sz="3200" dirty="0"/>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a:xfrm>
            <a:off x="9865452" y="5956182"/>
            <a:ext cx="2248249" cy="729523"/>
          </a:xfrm>
          <a:solidFill>
            <a:schemeClr val="bg1">
              <a:lumMod val="85000"/>
            </a:schemeClr>
          </a:solidFill>
        </p:spPr>
        <p:txBody>
          <a:bodyPr/>
          <a:lstStyle/>
          <a:p>
            <a:pPr>
              <a:spcBef>
                <a:spcPts val="0"/>
              </a:spcBef>
            </a:pPr>
            <a:r>
              <a:rPr lang="en-US" sz="1200" b="1" u="sng" noProof="1"/>
              <a:t>Group member:-</a:t>
            </a:r>
          </a:p>
          <a:p>
            <a:pPr>
              <a:spcBef>
                <a:spcPts val="0"/>
              </a:spcBef>
            </a:pPr>
            <a:r>
              <a:rPr lang="en-US" sz="1200" noProof="1"/>
              <a:t>Raunaq Vaid (02491102018)</a:t>
            </a:r>
          </a:p>
          <a:p>
            <a:pPr>
              <a:spcBef>
                <a:spcPts val="0"/>
              </a:spcBef>
            </a:pPr>
            <a:r>
              <a:rPr lang="en-US" sz="1200" noProof="1"/>
              <a:t>Nidhi Verma (41391102018</a:t>
            </a:r>
          </a:p>
          <a:p>
            <a:pPr>
              <a:spcBef>
                <a:spcPts val="0"/>
              </a:spcBef>
            </a:pPr>
            <a:r>
              <a:rPr lang="en-US" sz="1200" b="1" u="sng" noProof="1"/>
              <a:t>BCA 6C(EVENING)</a:t>
            </a:r>
            <a:endParaRPr lang="en-US" sz="1200" noProof="1"/>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271A262-63B2-4D84-B4A9-78728BA82CB1}"/>
              </a:ext>
            </a:extLst>
          </p:cNvPr>
          <p:cNvSpPr txBox="1"/>
          <p:nvPr/>
        </p:nvSpPr>
        <p:spPr>
          <a:xfrm>
            <a:off x="2545500" y="350105"/>
            <a:ext cx="7101000" cy="646331"/>
          </a:xfrm>
          <a:prstGeom prst="rect">
            <a:avLst/>
          </a:prstGeom>
          <a:noFill/>
        </p:spPr>
        <p:txBody>
          <a:bodyPr wrap="square" rtlCol="0">
            <a:spAutoFit/>
          </a:bodyPr>
          <a:lstStyle/>
          <a:p>
            <a:pPr algn="ctr"/>
            <a:r>
              <a:rPr kumimoji="0" lang="en-IN" sz="3600" b="0" i="0" u="sng" strike="noStrike" kern="1200" cap="none" spc="-100" normalizeH="0" baseline="0" noProof="0" dirty="0">
                <a:ln>
                  <a:noFill/>
                </a:ln>
                <a:solidFill>
                  <a:prstClr val="black">
                    <a:lumMod val="75000"/>
                    <a:lumOff val="25000"/>
                  </a:prstClr>
                </a:solidFill>
                <a:effectLst/>
                <a:uLnTx/>
                <a:uFillTx/>
                <a:latin typeface="AR JULIAN" panose="02000000000000000000" pitchFamily="2" charset="0"/>
                <a:ea typeface="+mj-ea"/>
                <a:cs typeface="+mj-cs"/>
              </a:rPr>
              <a:t>d</a:t>
            </a:r>
            <a:r>
              <a:rPr kumimoji="0" lang="en-IN" sz="3600" b="0" i="0" u="sng" strike="noStrike" kern="1200" cap="none" spc="-100" normalizeH="0" baseline="0" noProof="0" dirty="0">
                <a:ln>
                  <a:noFill/>
                </a:ln>
                <a:solidFill>
                  <a:schemeClr val="bg2">
                    <a:lumMod val="25000"/>
                  </a:schemeClr>
                </a:solidFill>
                <a:effectLst/>
                <a:uLnTx/>
                <a:uFillTx/>
                <a:latin typeface="AR JULIAN" panose="02000000000000000000" pitchFamily="2" charset="0"/>
                <a:ea typeface="+mj-ea"/>
                <a:cs typeface="+mj-cs"/>
              </a:rPr>
              <a:t>atabase</a:t>
            </a:r>
            <a:r>
              <a:rPr kumimoji="0" lang="en-IN" sz="3600" b="0" i="0" u="sng" strike="noStrike" kern="1200" cap="none" spc="-100" normalizeH="0" baseline="0" noProof="0" dirty="0">
                <a:ln>
                  <a:noFill/>
                </a:ln>
                <a:solidFill>
                  <a:prstClr val="black">
                    <a:lumMod val="75000"/>
                    <a:lumOff val="25000"/>
                  </a:prstClr>
                </a:solidFill>
                <a:effectLst/>
                <a:uLnTx/>
                <a:uFillTx/>
                <a:latin typeface="AR JULIAN" panose="02000000000000000000" pitchFamily="2" charset="0"/>
                <a:ea typeface="+mj-ea"/>
                <a:cs typeface="+mj-cs"/>
              </a:rPr>
              <a:t> tables</a:t>
            </a:r>
            <a:endParaRPr lang="en-IN" sz="3600" dirty="0">
              <a:latin typeface="AR JULIAN" panose="02000000000000000000" pitchFamily="2" charset="0"/>
            </a:endParaRPr>
          </a:p>
        </p:txBody>
      </p:sp>
      <p:pic>
        <p:nvPicPr>
          <p:cNvPr id="2" name="Picture 1">
            <a:extLst>
              <a:ext uri="{FF2B5EF4-FFF2-40B4-BE49-F238E27FC236}">
                <a16:creationId xmlns:a16="http://schemas.microsoft.com/office/drawing/2014/main" id="{4DDC2869-B454-495D-A01A-FDAF5E76D0ED}"/>
              </a:ext>
            </a:extLst>
          </p:cNvPr>
          <p:cNvPicPr>
            <a:picLocks noChangeAspect="1"/>
          </p:cNvPicPr>
          <p:nvPr/>
        </p:nvPicPr>
        <p:blipFill rotWithShape="1">
          <a:blip r:embed="rId2"/>
          <a:srcRect r="42400"/>
          <a:stretch/>
        </p:blipFill>
        <p:spPr>
          <a:xfrm>
            <a:off x="245307" y="3912732"/>
            <a:ext cx="5365820" cy="19233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4" name="Picture 3">
            <a:extLst>
              <a:ext uri="{FF2B5EF4-FFF2-40B4-BE49-F238E27FC236}">
                <a16:creationId xmlns:a16="http://schemas.microsoft.com/office/drawing/2014/main" id="{27CEBCA2-4775-4A69-9973-C7B9A44B3A4D}"/>
              </a:ext>
            </a:extLst>
          </p:cNvPr>
          <p:cNvPicPr>
            <a:picLocks noChangeAspect="1"/>
          </p:cNvPicPr>
          <p:nvPr/>
        </p:nvPicPr>
        <p:blipFill rotWithShape="1">
          <a:blip r:embed="rId3"/>
          <a:srcRect t="1604" r="39990" b="13162"/>
          <a:stretch/>
        </p:blipFill>
        <p:spPr>
          <a:xfrm>
            <a:off x="6014141" y="3910629"/>
            <a:ext cx="5932552" cy="2031325"/>
          </a:xfrm>
          <a:prstGeom prst="round2DiagRect">
            <a:avLst>
              <a:gd name="adj1" fmla="val 0"/>
              <a:gd name="adj2" fmla="val 21309"/>
            </a:avLst>
          </a:prstGeom>
          <a:ln w="88900" cap="sq">
            <a:solidFill>
              <a:srgbClr val="FFFFFF"/>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E68C2B6D-9652-4B83-96BA-2215530EBA29}"/>
              </a:ext>
            </a:extLst>
          </p:cNvPr>
          <p:cNvSpPr txBox="1"/>
          <p:nvPr/>
        </p:nvSpPr>
        <p:spPr>
          <a:xfrm>
            <a:off x="733529" y="1187713"/>
            <a:ext cx="9103807" cy="2031325"/>
          </a:xfrm>
          <a:prstGeom prst="rect">
            <a:avLst/>
          </a:prstGeom>
          <a:noFill/>
        </p:spPr>
        <p:txBody>
          <a:bodyPr wrap="square" rtlCol="0">
            <a:spAutoFit/>
          </a:bodyPr>
          <a:lstStyle/>
          <a:p>
            <a:r>
              <a:rPr lang="en-US" dirty="0"/>
              <a:t>In our project all of the data is being stored in the .csv files. Our project consists of Two .csv files the very first one is named as “</a:t>
            </a:r>
            <a:r>
              <a:rPr lang="en-US" dirty="0">
                <a:solidFill>
                  <a:srgbClr val="FF0000"/>
                </a:solidFill>
              </a:rPr>
              <a:t>Studentdetails.csv</a:t>
            </a:r>
            <a:r>
              <a:rPr lang="en-US" dirty="0"/>
              <a:t>”(</a:t>
            </a:r>
            <a:r>
              <a:rPr lang="en-US" dirty="0">
                <a:solidFill>
                  <a:schemeClr val="accent1">
                    <a:lumMod val="75000"/>
                  </a:schemeClr>
                </a:solidFill>
              </a:rPr>
              <a:t>fig1.0</a:t>
            </a:r>
            <a:r>
              <a:rPr lang="en-US" dirty="0"/>
              <a:t>) which will be having two columns named as “id” and “name” , this .csv file will store the id and name of all the registered candidates/students. </a:t>
            </a:r>
            <a:br>
              <a:rPr lang="en-US" dirty="0"/>
            </a:br>
            <a:r>
              <a:rPr lang="en-US" dirty="0"/>
              <a:t>Second One is named as “</a:t>
            </a:r>
            <a:r>
              <a:rPr lang="en-US" dirty="0">
                <a:solidFill>
                  <a:srgbClr val="FF0000"/>
                </a:solidFill>
              </a:rPr>
              <a:t>Attendance_date_time.csv</a:t>
            </a:r>
            <a:r>
              <a:rPr lang="en-US" dirty="0"/>
              <a:t>”(</a:t>
            </a:r>
            <a:r>
              <a:rPr lang="en-US" dirty="0">
                <a:solidFill>
                  <a:schemeClr val="accent1">
                    <a:lumMod val="75000"/>
                  </a:schemeClr>
                </a:solidFill>
              </a:rPr>
              <a:t>fig2.0</a:t>
            </a:r>
            <a:r>
              <a:rPr lang="en-US" dirty="0"/>
              <a:t>) which will be having 4 columns named as “id”, “name”, “date” and “time”, this file will store the information of the recognized candidates by the program.</a:t>
            </a:r>
            <a:endParaRPr lang="en-IN" dirty="0"/>
          </a:p>
        </p:txBody>
      </p:sp>
      <p:sp>
        <p:nvSpPr>
          <p:cNvPr id="6" name="TextBox 5">
            <a:extLst>
              <a:ext uri="{FF2B5EF4-FFF2-40B4-BE49-F238E27FC236}">
                <a16:creationId xmlns:a16="http://schemas.microsoft.com/office/drawing/2014/main" id="{A7952B3B-C58F-4BBC-B433-FD89829B0574}"/>
              </a:ext>
            </a:extLst>
          </p:cNvPr>
          <p:cNvSpPr txBox="1"/>
          <p:nvPr/>
        </p:nvSpPr>
        <p:spPr>
          <a:xfrm>
            <a:off x="2334484" y="6129495"/>
            <a:ext cx="1698172" cy="369332"/>
          </a:xfrm>
          <a:prstGeom prst="rect">
            <a:avLst/>
          </a:prstGeom>
          <a:noFill/>
        </p:spPr>
        <p:txBody>
          <a:bodyPr wrap="square" rtlCol="0">
            <a:spAutoFit/>
          </a:bodyPr>
          <a:lstStyle/>
          <a:p>
            <a:r>
              <a:rPr lang="en-US" dirty="0">
                <a:solidFill>
                  <a:schemeClr val="accent1">
                    <a:lumMod val="75000"/>
                  </a:schemeClr>
                </a:solidFill>
              </a:rPr>
              <a:t>Fig1.0</a:t>
            </a:r>
            <a:endParaRPr lang="en-IN" dirty="0">
              <a:solidFill>
                <a:schemeClr val="accent1">
                  <a:lumMod val="75000"/>
                </a:schemeClr>
              </a:solidFill>
            </a:endParaRPr>
          </a:p>
        </p:txBody>
      </p:sp>
      <p:sp>
        <p:nvSpPr>
          <p:cNvPr id="41" name="TextBox 40">
            <a:extLst>
              <a:ext uri="{FF2B5EF4-FFF2-40B4-BE49-F238E27FC236}">
                <a16:creationId xmlns:a16="http://schemas.microsoft.com/office/drawing/2014/main" id="{F98D27F6-42FC-42C1-8ABC-9350C0FE3A16}"/>
              </a:ext>
            </a:extLst>
          </p:cNvPr>
          <p:cNvSpPr txBox="1"/>
          <p:nvPr/>
        </p:nvSpPr>
        <p:spPr>
          <a:xfrm>
            <a:off x="8673401" y="6116010"/>
            <a:ext cx="1698172" cy="369332"/>
          </a:xfrm>
          <a:prstGeom prst="rect">
            <a:avLst/>
          </a:prstGeom>
          <a:noFill/>
        </p:spPr>
        <p:txBody>
          <a:bodyPr wrap="square" rtlCol="0">
            <a:spAutoFit/>
          </a:bodyPr>
          <a:lstStyle/>
          <a:p>
            <a:r>
              <a:rPr lang="en-US" dirty="0">
                <a:solidFill>
                  <a:schemeClr val="accent1">
                    <a:lumMod val="75000"/>
                  </a:schemeClr>
                </a:solidFill>
              </a:rPr>
              <a:t>Fig2.0</a:t>
            </a:r>
            <a:endParaRPr lang="en-IN" dirty="0">
              <a:solidFill>
                <a:schemeClr val="accent1">
                  <a:lumMod val="75000"/>
                </a:schemeClr>
              </a:solidFill>
            </a:endParaRPr>
          </a:p>
        </p:txBody>
      </p:sp>
      <p:sp>
        <p:nvSpPr>
          <p:cNvPr id="9" name="Rectangle 6">
            <a:extLst>
              <a:ext uri="{FF2B5EF4-FFF2-40B4-BE49-F238E27FC236}">
                <a16:creationId xmlns:a16="http://schemas.microsoft.com/office/drawing/2014/main" id="{EA8429DF-5BD0-45C9-8DD9-1B4EE4BE298B}"/>
              </a:ext>
              <a:ext uri="{C183D7F6-B498-43B3-948B-1728B52AA6E4}">
                <adec:decorative xmlns:adec="http://schemas.microsoft.com/office/drawing/2017/decorative" val="1"/>
              </a:ext>
            </a:extLst>
          </p:cNvPr>
          <p:cNvSpPr/>
          <p:nvPr/>
        </p:nvSpPr>
        <p:spPr>
          <a:xfrm flipV="1">
            <a:off x="70339" y="3727937"/>
            <a:ext cx="11963372" cy="18269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1196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271A262-63B2-4D84-B4A9-78728BA82CB1}"/>
              </a:ext>
            </a:extLst>
          </p:cNvPr>
          <p:cNvSpPr txBox="1"/>
          <p:nvPr/>
        </p:nvSpPr>
        <p:spPr>
          <a:xfrm>
            <a:off x="2545500" y="3105834"/>
            <a:ext cx="7101000" cy="646331"/>
          </a:xfrm>
          <a:prstGeom prst="rect">
            <a:avLst/>
          </a:prstGeom>
          <a:noFill/>
        </p:spPr>
        <p:txBody>
          <a:bodyPr wrap="square" rtlCol="0">
            <a:spAutoFit/>
          </a:bodyPr>
          <a:lstStyle/>
          <a:p>
            <a:pPr algn="ctr"/>
            <a:r>
              <a:rPr kumimoji="0" lang="en-IN" sz="3600" b="0" i="0" u="sng" strike="noStrike" kern="1200" cap="none" spc="-100" normalizeH="0" baseline="0" noProof="0" dirty="0">
                <a:ln>
                  <a:noFill/>
                </a:ln>
                <a:solidFill>
                  <a:prstClr val="black">
                    <a:lumMod val="75000"/>
                    <a:lumOff val="25000"/>
                  </a:prstClr>
                </a:solidFill>
                <a:effectLst/>
                <a:uLnTx/>
                <a:uFillTx/>
                <a:latin typeface="AR JULIAN" panose="02000000000000000000" pitchFamily="2" charset="0"/>
                <a:ea typeface="+mj-ea"/>
                <a:cs typeface="+mj-cs"/>
              </a:rPr>
              <a:t>Screenshots</a:t>
            </a:r>
            <a:endParaRPr lang="en-IN" sz="3600" dirty="0">
              <a:latin typeface="AR JULIAN" panose="02000000000000000000" pitchFamily="2" charset="0"/>
            </a:endParaRPr>
          </a:p>
        </p:txBody>
      </p:sp>
    </p:spTree>
    <p:extLst>
      <p:ext uri="{BB962C8B-B14F-4D97-AF65-F5344CB8AC3E}">
        <p14:creationId xmlns:p14="http://schemas.microsoft.com/office/powerpoint/2010/main" val="147540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952B3B-C58F-4BBC-B433-FD89829B0574}"/>
              </a:ext>
            </a:extLst>
          </p:cNvPr>
          <p:cNvSpPr txBox="1"/>
          <p:nvPr/>
        </p:nvSpPr>
        <p:spPr>
          <a:xfrm>
            <a:off x="4905802" y="6037848"/>
            <a:ext cx="926038" cy="369332"/>
          </a:xfrm>
          <a:prstGeom prst="rect">
            <a:avLst/>
          </a:prstGeom>
          <a:noFill/>
        </p:spPr>
        <p:txBody>
          <a:bodyPr wrap="square" rtlCol="0">
            <a:spAutoFit/>
          </a:bodyPr>
          <a:lstStyle/>
          <a:p>
            <a:r>
              <a:rPr lang="en-US" dirty="0">
                <a:solidFill>
                  <a:schemeClr val="accent1">
                    <a:lumMod val="75000"/>
                  </a:schemeClr>
                </a:solidFill>
              </a:rPr>
              <a:t>Fig 1.0</a:t>
            </a:r>
            <a:endParaRPr lang="en-IN" dirty="0">
              <a:solidFill>
                <a:schemeClr val="accent1">
                  <a:lumMod val="75000"/>
                </a:schemeClr>
              </a:solidFill>
            </a:endParaRPr>
          </a:p>
        </p:txBody>
      </p:sp>
      <p:sp>
        <p:nvSpPr>
          <p:cNvPr id="12" name="Text Placeholder 7">
            <a:extLst>
              <a:ext uri="{FF2B5EF4-FFF2-40B4-BE49-F238E27FC236}">
                <a16:creationId xmlns:a16="http://schemas.microsoft.com/office/drawing/2014/main" id="{6D475648-998F-4566-8C3D-CABE24FCDE48}"/>
              </a:ext>
            </a:extLst>
          </p:cNvPr>
          <p:cNvSpPr txBox="1">
            <a:spLocks/>
          </p:cNvSpPr>
          <p:nvPr/>
        </p:nvSpPr>
        <p:spPr>
          <a:xfrm>
            <a:off x="673500" y="1411774"/>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b="1" u="sng" dirty="0"/>
          </a:p>
          <a:p>
            <a:endParaRPr lang="en-US" dirty="0"/>
          </a:p>
        </p:txBody>
      </p:sp>
      <p:pic>
        <p:nvPicPr>
          <p:cNvPr id="4" name="Picture 3">
            <a:extLst>
              <a:ext uri="{FF2B5EF4-FFF2-40B4-BE49-F238E27FC236}">
                <a16:creationId xmlns:a16="http://schemas.microsoft.com/office/drawing/2014/main" id="{B9DD341E-1155-4EF3-92B3-972AFF0F5A98}"/>
              </a:ext>
            </a:extLst>
          </p:cNvPr>
          <p:cNvPicPr>
            <a:picLocks noChangeAspect="1"/>
          </p:cNvPicPr>
          <p:nvPr/>
        </p:nvPicPr>
        <p:blipFill>
          <a:blip r:embed="rId2"/>
          <a:stretch>
            <a:fillRect/>
          </a:stretch>
        </p:blipFill>
        <p:spPr>
          <a:xfrm>
            <a:off x="500780" y="450820"/>
            <a:ext cx="9218100" cy="5577116"/>
          </a:xfrm>
          <a:prstGeom prst="rect">
            <a:avLst/>
          </a:prstGeom>
        </p:spPr>
      </p:pic>
    </p:spTree>
    <p:extLst>
      <p:ext uri="{BB962C8B-B14F-4D97-AF65-F5344CB8AC3E}">
        <p14:creationId xmlns:p14="http://schemas.microsoft.com/office/powerpoint/2010/main" val="1329758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271A262-63B2-4D84-B4A9-78728BA82CB1}"/>
              </a:ext>
            </a:extLst>
          </p:cNvPr>
          <p:cNvSpPr txBox="1"/>
          <p:nvPr/>
        </p:nvSpPr>
        <p:spPr>
          <a:xfrm>
            <a:off x="2545500" y="350105"/>
            <a:ext cx="7101000" cy="646331"/>
          </a:xfrm>
          <a:prstGeom prst="rect">
            <a:avLst/>
          </a:prstGeom>
          <a:noFill/>
        </p:spPr>
        <p:txBody>
          <a:bodyPr wrap="square" rtlCol="0">
            <a:spAutoFit/>
          </a:bodyPr>
          <a:lstStyle/>
          <a:p>
            <a:pPr algn="ctr"/>
            <a:r>
              <a:rPr kumimoji="0" lang="en-IN" sz="3600" b="0" i="0" u="sng" strike="noStrike" kern="1200" cap="none" spc="-100" normalizeH="0" baseline="0" noProof="0" dirty="0">
                <a:ln>
                  <a:noFill/>
                </a:ln>
                <a:solidFill>
                  <a:prstClr val="black">
                    <a:lumMod val="75000"/>
                    <a:lumOff val="25000"/>
                  </a:prstClr>
                </a:solidFill>
                <a:effectLst/>
                <a:uLnTx/>
                <a:uFillTx/>
                <a:latin typeface="AR JULIAN" panose="02000000000000000000" pitchFamily="2" charset="0"/>
                <a:ea typeface="+mj-ea"/>
                <a:cs typeface="+mj-cs"/>
              </a:rPr>
              <a:t>screenshots</a:t>
            </a:r>
            <a:endParaRPr lang="en-IN" sz="3600" dirty="0">
              <a:latin typeface="AR JULIAN" panose="02000000000000000000" pitchFamily="2" charset="0"/>
            </a:endParaRPr>
          </a:p>
        </p:txBody>
      </p:sp>
      <p:sp>
        <p:nvSpPr>
          <p:cNvPr id="6" name="TextBox 5">
            <a:extLst>
              <a:ext uri="{FF2B5EF4-FFF2-40B4-BE49-F238E27FC236}">
                <a16:creationId xmlns:a16="http://schemas.microsoft.com/office/drawing/2014/main" id="{A7952B3B-C58F-4BBC-B433-FD89829B0574}"/>
              </a:ext>
            </a:extLst>
          </p:cNvPr>
          <p:cNvSpPr txBox="1"/>
          <p:nvPr/>
        </p:nvSpPr>
        <p:spPr>
          <a:xfrm>
            <a:off x="4659952" y="5924133"/>
            <a:ext cx="753496" cy="369332"/>
          </a:xfrm>
          <a:prstGeom prst="rect">
            <a:avLst/>
          </a:prstGeom>
          <a:noFill/>
        </p:spPr>
        <p:txBody>
          <a:bodyPr wrap="square" rtlCol="0">
            <a:spAutoFit/>
          </a:bodyPr>
          <a:lstStyle/>
          <a:p>
            <a:r>
              <a:rPr lang="en-US" dirty="0">
                <a:solidFill>
                  <a:schemeClr val="accent1">
                    <a:lumMod val="75000"/>
                  </a:schemeClr>
                </a:solidFill>
              </a:rPr>
              <a:t>Fig2.0</a:t>
            </a:r>
            <a:endParaRPr lang="en-IN" dirty="0">
              <a:solidFill>
                <a:schemeClr val="accent1">
                  <a:lumMod val="75000"/>
                </a:schemeClr>
              </a:solidFill>
            </a:endParaRPr>
          </a:p>
        </p:txBody>
      </p:sp>
      <p:sp>
        <p:nvSpPr>
          <p:cNvPr id="12" name="Text Placeholder 7">
            <a:extLst>
              <a:ext uri="{FF2B5EF4-FFF2-40B4-BE49-F238E27FC236}">
                <a16:creationId xmlns:a16="http://schemas.microsoft.com/office/drawing/2014/main" id="{6D475648-998F-4566-8C3D-CABE24FCDE48}"/>
              </a:ext>
            </a:extLst>
          </p:cNvPr>
          <p:cNvSpPr txBox="1">
            <a:spLocks/>
          </p:cNvSpPr>
          <p:nvPr/>
        </p:nvSpPr>
        <p:spPr>
          <a:xfrm>
            <a:off x="673500" y="1411774"/>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b="1" u="sng" dirty="0"/>
          </a:p>
          <a:p>
            <a:endParaRPr lang="en-US" dirty="0"/>
          </a:p>
        </p:txBody>
      </p:sp>
      <p:pic>
        <p:nvPicPr>
          <p:cNvPr id="3" name="Picture 2">
            <a:extLst>
              <a:ext uri="{FF2B5EF4-FFF2-40B4-BE49-F238E27FC236}">
                <a16:creationId xmlns:a16="http://schemas.microsoft.com/office/drawing/2014/main" id="{5503694A-9665-4CAD-A5A9-D7D0C4835616}"/>
              </a:ext>
            </a:extLst>
          </p:cNvPr>
          <p:cNvPicPr>
            <a:picLocks noChangeAspect="1"/>
          </p:cNvPicPr>
          <p:nvPr/>
        </p:nvPicPr>
        <p:blipFill>
          <a:blip r:embed="rId2"/>
          <a:stretch>
            <a:fillRect/>
          </a:stretch>
        </p:blipFill>
        <p:spPr>
          <a:xfrm>
            <a:off x="426900" y="260620"/>
            <a:ext cx="9219600" cy="5574028"/>
          </a:xfrm>
          <a:prstGeom prst="rect">
            <a:avLst/>
          </a:prstGeom>
        </p:spPr>
      </p:pic>
    </p:spTree>
    <p:extLst>
      <p:ext uri="{BB962C8B-B14F-4D97-AF65-F5344CB8AC3E}">
        <p14:creationId xmlns:p14="http://schemas.microsoft.com/office/powerpoint/2010/main" val="112259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952B3B-C58F-4BBC-B433-FD89829B0574}"/>
              </a:ext>
            </a:extLst>
          </p:cNvPr>
          <p:cNvSpPr txBox="1"/>
          <p:nvPr/>
        </p:nvSpPr>
        <p:spPr>
          <a:xfrm>
            <a:off x="4653325" y="5936248"/>
            <a:ext cx="753496" cy="369332"/>
          </a:xfrm>
          <a:prstGeom prst="rect">
            <a:avLst/>
          </a:prstGeom>
          <a:noFill/>
        </p:spPr>
        <p:txBody>
          <a:bodyPr wrap="square" rtlCol="0">
            <a:spAutoFit/>
          </a:bodyPr>
          <a:lstStyle/>
          <a:p>
            <a:r>
              <a:rPr lang="en-US" dirty="0">
                <a:solidFill>
                  <a:schemeClr val="accent1">
                    <a:lumMod val="75000"/>
                  </a:schemeClr>
                </a:solidFill>
              </a:rPr>
              <a:t>Fig3.0</a:t>
            </a:r>
            <a:endParaRPr lang="en-IN" dirty="0">
              <a:solidFill>
                <a:schemeClr val="accent1">
                  <a:lumMod val="75000"/>
                </a:schemeClr>
              </a:solidFill>
            </a:endParaRPr>
          </a:p>
        </p:txBody>
      </p:sp>
      <p:sp>
        <p:nvSpPr>
          <p:cNvPr id="12" name="Text Placeholder 7">
            <a:extLst>
              <a:ext uri="{FF2B5EF4-FFF2-40B4-BE49-F238E27FC236}">
                <a16:creationId xmlns:a16="http://schemas.microsoft.com/office/drawing/2014/main" id="{6D475648-998F-4566-8C3D-CABE24FCDE48}"/>
              </a:ext>
            </a:extLst>
          </p:cNvPr>
          <p:cNvSpPr txBox="1">
            <a:spLocks/>
          </p:cNvSpPr>
          <p:nvPr/>
        </p:nvSpPr>
        <p:spPr>
          <a:xfrm>
            <a:off x="673500" y="1411774"/>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b="1" u="sng" dirty="0"/>
          </a:p>
          <a:p>
            <a:endParaRPr lang="en-US" dirty="0"/>
          </a:p>
        </p:txBody>
      </p:sp>
      <p:pic>
        <p:nvPicPr>
          <p:cNvPr id="3" name="Picture 2">
            <a:extLst>
              <a:ext uri="{FF2B5EF4-FFF2-40B4-BE49-F238E27FC236}">
                <a16:creationId xmlns:a16="http://schemas.microsoft.com/office/drawing/2014/main" id="{18580381-8025-4EF2-8836-A44855E4BD20}"/>
              </a:ext>
            </a:extLst>
          </p:cNvPr>
          <p:cNvPicPr>
            <a:picLocks noChangeAspect="1"/>
          </p:cNvPicPr>
          <p:nvPr/>
        </p:nvPicPr>
        <p:blipFill>
          <a:blip r:embed="rId2"/>
          <a:stretch>
            <a:fillRect/>
          </a:stretch>
        </p:blipFill>
        <p:spPr>
          <a:xfrm>
            <a:off x="420273" y="264611"/>
            <a:ext cx="9219600" cy="5570037"/>
          </a:xfrm>
          <a:prstGeom prst="rect">
            <a:avLst/>
          </a:prstGeom>
        </p:spPr>
      </p:pic>
    </p:spTree>
    <p:extLst>
      <p:ext uri="{BB962C8B-B14F-4D97-AF65-F5344CB8AC3E}">
        <p14:creationId xmlns:p14="http://schemas.microsoft.com/office/powerpoint/2010/main" val="3916504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952B3B-C58F-4BBC-B433-FD89829B0574}"/>
              </a:ext>
            </a:extLst>
          </p:cNvPr>
          <p:cNvSpPr txBox="1"/>
          <p:nvPr/>
        </p:nvSpPr>
        <p:spPr>
          <a:xfrm>
            <a:off x="4660820" y="5946408"/>
            <a:ext cx="753496" cy="369332"/>
          </a:xfrm>
          <a:prstGeom prst="rect">
            <a:avLst/>
          </a:prstGeom>
          <a:noFill/>
        </p:spPr>
        <p:txBody>
          <a:bodyPr wrap="square" rtlCol="0">
            <a:spAutoFit/>
          </a:bodyPr>
          <a:lstStyle/>
          <a:p>
            <a:r>
              <a:rPr lang="en-US" dirty="0">
                <a:solidFill>
                  <a:schemeClr val="accent1">
                    <a:lumMod val="75000"/>
                  </a:schemeClr>
                </a:solidFill>
              </a:rPr>
              <a:t>Fig4.0</a:t>
            </a:r>
            <a:endParaRPr lang="en-IN" dirty="0">
              <a:solidFill>
                <a:schemeClr val="accent1">
                  <a:lumMod val="75000"/>
                </a:schemeClr>
              </a:solidFill>
            </a:endParaRPr>
          </a:p>
        </p:txBody>
      </p:sp>
      <p:sp>
        <p:nvSpPr>
          <p:cNvPr id="12" name="Text Placeholder 7">
            <a:extLst>
              <a:ext uri="{FF2B5EF4-FFF2-40B4-BE49-F238E27FC236}">
                <a16:creationId xmlns:a16="http://schemas.microsoft.com/office/drawing/2014/main" id="{6D475648-998F-4566-8C3D-CABE24FCDE48}"/>
              </a:ext>
            </a:extLst>
          </p:cNvPr>
          <p:cNvSpPr txBox="1">
            <a:spLocks/>
          </p:cNvSpPr>
          <p:nvPr/>
        </p:nvSpPr>
        <p:spPr>
          <a:xfrm>
            <a:off x="673500" y="1411774"/>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b="1" u="sng" dirty="0"/>
          </a:p>
          <a:p>
            <a:endParaRPr lang="en-US" dirty="0"/>
          </a:p>
        </p:txBody>
      </p:sp>
      <p:pic>
        <p:nvPicPr>
          <p:cNvPr id="3" name="Picture 2">
            <a:extLst>
              <a:ext uri="{FF2B5EF4-FFF2-40B4-BE49-F238E27FC236}">
                <a16:creationId xmlns:a16="http://schemas.microsoft.com/office/drawing/2014/main" id="{B491F557-58EB-470F-BADD-552E863126D3}"/>
              </a:ext>
            </a:extLst>
          </p:cNvPr>
          <p:cNvPicPr>
            <a:picLocks noChangeAspect="1"/>
          </p:cNvPicPr>
          <p:nvPr/>
        </p:nvPicPr>
        <p:blipFill>
          <a:blip r:embed="rId2"/>
          <a:stretch>
            <a:fillRect/>
          </a:stretch>
        </p:blipFill>
        <p:spPr>
          <a:xfrm>
            <a:off x="427768" y="267225"/>
            <a:ext cx="9219600" cy="5567423"/>
          </a:xfrm>
          <a:prstGeom prst="rect">
            <a:avLst/>
          </a:prstGeom>
        </p:spPr>
      </p:pic>
    </p:spTree>
    <p:extLst>
      <p:ext uri="{BB962C8B-B14F-4D97-AF65-F5344CB8AC3E}">
        <p14:creationId xmlns:p14="http://schemas.microsoft.com/office/powerpoint/2010/main" val="85586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952B3B-C58F-4BBC-B433-FD89829B0574}"/>
              </a:ext>
            </a:extLst>
          </p:cNvPr>
          <p:cNvSpPr txBox="1"/>
          <p:nvPr/>
        </p:nvSpPr>
        <p:spPr>
          <a:xfrm>
            <a:off x="4609046" y="5966728"/>
            <a:ext cx="753496" cy="369332"/>
          </a:xfrm>
          <a:prstGeom prst="rect">
            <a:avLst/>
          </a:prstGeom>
          <a:noFill/>
        </p:spPr>
        <p:txBody>
          <a:bodyPr wrap="square" rtlCol="0">
            <a:spAutoFit/>
          </a:bodyPr>
          <a:lstStyle/>
          <a:p>
            <a:r>
              <a:rPr lang="en-US" dirty="0">
                <a:solidFill>
                  <a:schemeClr val="accent1">
                    <a:lumMod val="75000"/>
                  </a:schemeClr>
                </a:solidFill>
              </a:rPr>
              <a:t>Fig5.0</a:t>
            </a:r>
            <a:endParaRPr lang="en-IN" dirty="0">
              <a:solidFill>
                <a:schemeClr val="accent1">
                  <a:lumMod val="75000"/>
                </a:schemeClr>
              </a:solidFill>
            </a:endParaRPr>
          </a:p>
        </p:txBody>
      </p:sp>
      <p:sp>
        <p:nvSpPr>
          <p:cNvPr id="12" name="Text Placeholder 7">
            <a:extLst>
              <a:ext uri="{FF2B5EF4-FFF2-40B4-BE49-F238E27FC236}">
                <a16:creationId xmlns:a16="http://schemas.microsoft.com/office/drawing/2014/main" id="{6D475648-998F-4566-8C3D-CABE24FCDE48}"/>
              </a:ext>
            </a:extLst>
          </p:cNvPr>
          <p:cNvSpPr txBox="1">
            <a:spLocks/>
          </p:cNvSpPr>
          <p:nvPr/>
        </p:nvSpPr>
        <p:spPr>
          <a:xfrm>
            <a:off x="673500" y="1411774"/>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b="1" u="sng" dirty="0"/>
          </a:p>
          <a:p>
            <a:endParaRPr lang="en-US" dirty="0"/>
          </a:p>
        </p:txBody>
      </p:sp>
      <p:pic>
        <p:nvPicPr>
          <p:cNvPr id="3" name="Picture 2">
            <a:extLst>
              <a:ext uri="{FF2B5EF4-FFF2-40B4-BE49-F238E27FC236}">
                <a16:creationId xmlns:a16="http://schemas.microsoft.com/office/drawing/2014/main" id="{161044CB-5247-4D37-B1FD-9EEDBE7DD4C0}"/>
              </a:ext>
            </a:extLst>
          </p:cNvPr>
          <p:cNvPicPr>
            <a:picLocks noChangeAspect="1"/>
          </p:cNvPicPr>
          <p:nvPr/>
        </p:nvPicPr>
        <p:blipFill>
          <a:blip r:embed="rId2"/>
          <a:stretch>
            <a:fillRect/>
          </a:stretch>
        </p:blipFill>
        <p:spPr>
          <a:xfrm>
            <a:off x="376190" y="258248"/>
            <a:ext cx="9219208" cy="5576400"/>
          </a:xfrm>
          <a:prstGeom prst="rect">
            <a:avLst/>
          </a:prstGeom>
        </p:spPr>
      </p:pic>
    </p:spTree>
    <p:extLst>
      <p:ext uri="{BB962C8B-B14F-4D97-AF65-F5344CB8AC3E}">
        <p14:creationId xmlns:p14="http://schemas.microsoft.com/office/powerpoint/2010/main" val="351831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952B3B-C58F-4BBC-B433-FD89829B0574}"/>
              </a:ext>
            </a:extLst>
          </p:cNvPr>
          <p:cNvSpPr txBox="1"/>
          <p:nvPr/>
        </p:nvSpPr>
        <p:spPr>
          <a:xfrm>
            <a:off x="4608287" y="5966728"/>
            <a:ext cx="753496" cy="369332"/>
          </a:xfrm>
          <a:prstGeom prst="rect">
            <a:avLst/>
          </a:prstGeom>
          <a:noFill/>
        </p:spPr>
        <p:txBody>
          <a:bodyPr wrap="square" rtlCol="0">
            <a:spAutoFit/>
          </a:bodyPr>
          <a:lstStyle/>
          <a:p>
            <a:r>
              <a:rPr lang="en-US" dirty="0">
                <a:solidFill>
                  <a:schemeClr val="accent1">
                    <a:lumMod val="75000"/>
                  </a:schemeClr>
                </a:solidFill>
              </a:rPr>
              <a:t>Fig6.0</a:t>
            </a:r>
            <a:endParaRPr lang="en-IN" dirty="0">
              <a:solidFill>
                <a:schemeClr val="accent1">
                  <a:lumMod val="75000"/>
                </a:schemeClr>
              </a:solidFill>
            </a:endParaRPr>
          </a:p>
        </p:txBody>
      </p:sp>
      <p:sp>
        <p:nvSpPr>
          <p:cNvPr id="12" name="Text Placeholder 7">
            <a:extLst>
              <a:ext uri="{FF2B5EF4-FFF2-40B4-BE49-F238E27FC236}">
                <a16:creationId xmlns:a16="http://schemas.microsoft.com/office/drawing/2014/main" id="{6D475648-998F-4566-8C3D-CABE24FCDE48}"/>
              </a:ext>
            </a:extLst>
          </p:cNvPr>
          <p:cNvSpPr txBox="1">
            <a:spLocks/>
          </p:cNvSpPr>
          <p:nvPr/>
        </p:nvSpPr>
        <p:spPr>
          <a:xfrm>
            <a:off x="673500" y="1411774"/>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b="1" u="sng" dirty="0"/>
          </a:p>
          <a:p>
            <a:endParaRPr lang="en-US" dirty="0"/>
          </a:p>
        </p:txBody>
      </p:sp>
      <p:pic>
        <p:nvPicPr>
          <p:cNvPr id="3" name="Picture 2">
            <a:extLst>
              <a:ext uri="{FF2B5EF4-FFF2-40B4-BE49-F238E27FC236}">
                <a16:creationId xmlns:a16="http://schemas.microsoft.com/office/drawing/2014/main" id="{EDAFCCB1-DA15-45B4-96B3-0B463788868D}"/>
              </a:ext>
            </a:extLst>
          </p:cNvPr>
          <p:cNvPicPr>
            <a:picLocks noChangeAspect="1"/>
          </p:cNvPicPr>
          <p:nvPr/>
        </p:nvPicPr>
        <p:blipFill>
          <a:blip r:embed="rId2"/>
          <a:stretch>
            <a:fillRect/>
          </a:stretch>
        </p:blipFill>
        <p:spPr>
          <a:xfrm>
            <a:off x="372132" y="258248"/>
            <a:ext cx="9225807" cy="5576400"/>
          </a:xfrm>
          <a:prstGeom prst="rect">
            <a:avLst/>
          </a:prstGeom>
        </p:spPr>
      </p:pic>
    </p:spTree>
    <p:extLst>
      <p:ext uri="{BB962C8B-B14F-4D97-AF65-F5344CB8AC3E}">
        <p14:creationId xmlns:p14="http://schemas.microsoft.com/office/powerpoint/2010/main" val="1241826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2" y="-9105"/>
            <a:ext cx="12192001" cy="6867105"/>
          </a:xfrm>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a:xfrm>
            <a:off x="512776" y="447365"/>
            <a:ext cx="11166446" cy="6230688"/>
          </a:xfrm>
          <a:solidFill>
            <a:schemeClr val="bg1">
              <a:lumMod val="95000"/>
            </a:schemeClr>
          </a:solidFill>
          <a:ln>
            <a:solidFill>
              <a:schemeClr val="bg1"/>
            </a:solidFill>
          </a:ln>
          <a:effectLst>
            <a:softEdge rad="152400"/>
          </a:effectLst>
          <a:scene3d>
            <a:camera prst="orthographicFront"/>
            <a:lightRig rig="balanced" dir="t">
              <a:rot lat="0" lon="0" rev="0"/>
            </a:lightRig>
          </a:scene3d>
          <a:sp3d extrusionH="12700" contourW="31750" prstMaterial="dkEdge">
            <a:bevelB w="0" h="0"/>
          </a:sp3d>
        </p:spPr>
        <p:txBody>
          <a:bodyPr/>
          <a:lstStyle/>
          <a:p>
            <a:pPr>
              <a:lnSpc>
                <a:spcPct val="100000"/>
              </a:lnSpc>
            </a:pPr>
            <a:r>
              <a:rPr lang="en-US" sz="3200" u="sng" dirty="0"/>
              <a:t>Conclusion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a:xfrm>
            <a:off x="880904" y="5432713"/>
            <a:ext cx="4052835" cy="890209"/>
          </a:xfrm>
        </p:spPr>
        <p:txBody>
          <a:bodyPr/>
          <a:lstStyle/>
          <a:p>
            <a:pPr marL="285750" indent="-285750" algn="just">
              <a:buClr>
                <a:schemeClr val="tx1"/>
              </a:buClr>
              <a:buFont typeface="Arial" panose="020B0604020202020204" pitchFamily="34" charset="0"/>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system eliminates classical student identification such as calling name of the student, or checking respective identification cards of the student,</a:t>
            </a:r>
            <a:endParaRPr lang="en-US" sz="1600"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880905" y="3709839"/>
            <a:ext cx="3198718"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882650" y="682579"/>
            <a:ext cx="3196970" cy="12375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3BDDB19-0324-4177-98B1-06D10F6ED105}"/>
              </a:ext>
            </a:extLst>
          </p:cNvPr>
          <p:cNvCxnSpPr>
            <a:cxnSpLocks/>
          </p:cNvCxnSpPr>
          <p:nvPr/>
        </p:nvCxnSpPr>
        <p:spPr>
          <a:xfrm>
            <a:off x="6105525" y="682579"/>
            <a:ext cx="0" cy="5813040"/>
          </a:xfrm>
          <a:prstGeom prst="line">
            <a:avLst/>
          </a:prstGeom>
          <a:ln w="5080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5" name="Subtitle 22">
            <a:extLst>
              <a:ext uri="{FF2B5EF4-FFF2-40B4-BE49-F238E27FC236}">
                <a16:creationId xmlns:a16="http://schemas.microsoft.com/office/drawing/2014/main" id="{C02AB3A3-6EC5-4F16-90E4-3DCB15270D6F}"/>
              </a:ext>
            </a:extLst>
          </p:cNvPr>
          <p:cNvSpPr txBox="1">
            <a:spLocks/>
          </p:cNvSpPr>
          <p:nvPr/>
        </p:nvSpPr>
        <p:spPr>
          <a:xfrm>
            <a:off x="6946011" y="976447"/>
            <a:ext cx="3960000" cy="5258682"/>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8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Wingdings" panose="05000000000000000000" pitchFamily="2" charset="2"/>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Wingdings" panose="05000000000000000000" pitchFamily="2" charset="2"/>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Clr>
                <a:schemeClr val="tx1"/>
              </a:buClr>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approach, a face recognition based automated student attendance system is thoroughly described. The proposed approach provides a method to identify the individuals by comparing their input image obtained from recording video frame with respect to train image. This proposed approach able to detect and localize face from an input facial image, which is obtained from the recording video frame. Besides, it provides a method in pre-processing stage to enhance the image contrast and reduce the illumination effect. Extraction of features from the facial image is performed by applying LBH algorithm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accuracy of this proposed approach is somewhere around 81%.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0000"/>
              </a:lnSpc>
              <a:buClr>
                <a:schemeClr val="tx1"/>
              </a:buClr>
            </a:pPr>
            <a:endParaRPr lang="en-US" noProof="1"/>
          </a:p>
        </p:txBody>
      </p:sp>
      <p:pic>
        <p:nvPicPr>
          <p:cNvPr id="11" name="Picture 4" descr="Image Recognition: Retinopathy">
            <a:extLst>
              <a:ext uri="{FF2B5EF4-FFF2-40B4-BE49-F238E27FC236}">
                <a16:creationId xmlns:a16="http://schemas.microsoft.com/office/drawing/2014/main" id="{B1A43E4E-7630-4381-BE84-8D1AC00EB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289" r="16289"/>
          <a:stretch>
            <a:fillRect/>
          </a:stretch>
        </p:blipFill>
        <p:spPr bwMode="auto">
          <a:xfrm>
            <a:off x="1143240" y="895396"/>
            <a:ext cx="2725376" cy="272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845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365D194-85BA-4D50-B47D-062E79220FE0}"/>
              </a:ext>
            </a:extLst>
          </p:cNvPr>
          <p:cNvSpPr>
            <a:spLocks noGrp="1"/>
          </p:cNvSpPr>
          <p:nvPr>
            <p:ph idx="4294967295"/>
          </p:nvPr>
        </p:nvSpPr>
        <p:spPr>
          <a:xfrm>
            <a:off x="6730995" y="404285"/>
            <a:ext cx="4311380" cy="5694854"/>
          </a:xfrm>
        </p:spPr>
        <p:txBody>
          <a:bodyPr/>
          <a:lstStyle/>
          <a:p>
            <a:pPr marL="0" indent="0" algn="just">
              <a:spcBef>
                <a:spcPts val="0"/>
              </a:spcBef>
              <a:spcAft>
                <a:spcPts val="1500"/>
              </a:spcAft>
              <a:buNone/>
            </a:pPr>
            <a:r>
              <a:rPr lang="en-US" dirty="0"/>
              <a:t>Face recognition provides non-intrusive way to recognize a person. By using this system, the chances of fake attendance and proxies can be eliminated.</a:t>
            </a:r>
          </a:p>
          <a:p>
            <a:pPr algn="just">
              <a:spcBef>
                <a:spcPts val="0"/>
              </a:spcBef>
              <a:spcAft>
                <a:spcPts val="1500"/>
              </a:spcAft>
              <a:buClrTx/>
              <a:buFont typeface="Courier New" panose="02070309020205020404" pitchFamily="49" charset="0"/>
              <a:buChar char="o"/>
            </a:pPr>
            <a:r>
              <a:rPr lang="en-US" dirty="0"/>
              <a:t>Automated Attendance System can be implemented in larger areas like in a seminar hall where it helps in sensing the presence of many people.</a:t>
            </a:r>
          </a:p>
          <a:p>
            <a:pPr algn="just">
              <a:spcBef>
                <a:spcPts val="0"/>
              </a:spcBef>
              <a:spcAft>
                <a:spcPts val="1500"/>
              </a:spcAft>
              <a:buClrTx/>
              <a:buFont typeface="Courier New" panose="02070309020205020404" pitchFamily="49" charset="0"/>
              <a:buChar char="o"/>
            </a:pPr>
            <a:r>
              <a:rPr lang="en-US" dirty="0"/>
              <a:t> Sometimes the poor lighting condition of the classroom may affect image quality which indirectly degrades system performance, this can be overcome in the latter stage by improving the quality of the video or by using some algorithms</a:t>
            </a:r>
            <a:endParaRPr lang="en-US" noProof="1"/>
          </a:p>
        </p:txBody>
      </p:sp>
      <p:sp>
        <p:nvSpPr>
          <p:cNvPr id="2" name="Title 1">
            <a:extLst>
              <a:ext uri="{FF2B5EF4-FFF2-40B4-BE49-F238E27FC236}">
                <a16:creationId xmlns:a16="http://schemas.microsoft.com/office/drawing/2014/main" id="{6719F29B-F233-48AF-8261-F33A4E079E3E}"/>
              </a:ext>
            </a:extLst>
          </p:cNvPr>
          <p:cNvSpPr>
            <a:spLocks noGrp="1"/>
          </p:cNvSpPr>
          <p:nvPr>
            <p:ph type="ctrTitle"/>
          </p:nvPr>
        </p:nvSpPr>
        <p:spPr>
          <a:xfrm>
            <a:off x="141556" y="134753"/>
            <a:ext cx="4860000" cy="5724000"/>
          </a:xfrm>
          <a:solidFill>
            <a:schemeClr val="bg1">
              <a:lumMod val="95000"/>
            </a:schemeClr>
          </a:solidFill>
        </p:spPr>
        <p:txBody>
          <a:bodyPr/>
          <a:lstStyle/>
          <a:p>
            <a:r>
              <a:rPr lang="en-US" dirty="0"/>
              <a:t>Future Scope</a:t>
            </a:r>
          </a:p>
        </p:txBody>
      </p:sp>
      <p:sp>
        <p:nvSpPr>
          <p:cNvPr id="3" name="Subtitle 2">
            <a:extLst>
              <a:ext uri="{FF2B5EF4-FFF2-40B4-BE49-F238E27FC236}">
                <a16:creationId xmlns:a16="http://schemas.microsoft.com/office/drawing/2014/main" id="{35E3EA69-4E0E-41BD-8095-A124225A2647}"/>
              </a:ext>
            </a:extLst>
          </p:cNvPr>
          <p:cNvSpPr>
            <a:spLocks noGrp="1"/>
          </p:cNvSpPr>
          <p:nvPr>
            <p:ph type="subTitle" idx="1"/>
          </p:nvPr>
        </p:nvSpPr>
        <p:spPr>
          <a:xfrm>
            <a:off x="500600" y="4821432"/>
            <a:ext cx="3932788" cy="750814"/>
          </a:xfrm>
        </p:spPr>
        <p:txBody>
          <a:bodyPr/>
          <a:lstStyle/>
          <a:p>
            <a:pPr marL="285750" indent="-285750" algn="just">
              <a:buClr>
                <a:schemeClr val="tx1"/>
              </a:buClr>
              <a:buFont typeface="Courier New" panose="02070309020205020404" pitchFamily="49" charset="0"/>
              <a:buChar char="o"/>
            </a:pPr>
            <a:r>
              <a:rPr lang="en-US" dirty="0"/>
              <a:t>As face provides a unique identity of a person, it can be used to identify a person and verify his/her identity. </a:t>
            </a:r>
          </a:p>
        </p:txBody>
      </p:sp>
      <p:sp>
        <p:nvSpPr>
          <p:cNvPr id="9" name="Rectangle 6">
            <a:extLst>
              <a:ext uri="{FF2B5EF4-FFF2-40B4-BE49-F238E27FC236}">
                <a16:creationId xmlns:a16="http://schemas.microsoft.com/office/drawing/2014/main" id="{C9D745AD-2359-4511-AF2E-0CFC0783471A}"/>
              </a:ext>
              <a:ext uri="{C183D7F6-B498-43B3-948B-1728B52AA6E4}">
                <adec:decorative xmlns:adec="http://schemas.microsoft.com/office/drawing/2017/decorative" val="1"/>
              </a:ext>
            </a:extLst>
          </p:cNvPr>
          <p:cNvSpPr/>
          <p:nvPr/>
        </p:nvSpPr>
        <p:spPr>
          <a:xfrm>
            <a:off x="500600" y="281431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6">
            <a:extLst>
              <a:ext uri="{FF2B5EF4-FFF2-40B4-BE49-F238E27FC236}">
                <a16:creationId xmlns:a16="http://schemas.microsoft.com/office/drawing/2014/main" id="{A0F0B9BF-0637-4907-A537-C5F7C796FCA1}"/>
              </a:ext>
              <a:ext uri="{C183D7F6-B498-43B3-948B-1728B52AA6E4}">
                <adec:decorative xmlns:adec="http://schemas.microsoft.com/office/drawing/2017/decorative" val="1"/>
              </a:ext>
            </a:extLst>
          </p:cNvPr>
          <p:cNvSpPr/>
          <p:nvPr/>
        </p:nvSpPr>
        <p:spPr>
          <a:xfrm flipV="1">
            <a:off x="50060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56360ED-7CF0-4C03-BBB2-80530A7649AE}"/>
              </a:ext>
            </a:extLst>
          </p:cNvPr>
          <p:cNvSpPr txBox="1"/>
          <p:nvPr/>
        </p:nvSpPr>
        <p:spPr>
          <a:xfrm>
            <a:off x="9972675" y="6213621"/>
            <a:ext cx="981075" cy="149079"/>
          </a:xfrm>
          <a:prstGeom prst="rect">
            <a:avLst/>
          </a:prstGeom>
          <a:solidFill>
            <a:schemeClr val="tx1"/>
          </a:solidFill>
        </p:spPr>
        <p:txBody>
          <a:bodyPr wrap="square" rtlCol="0">
            <a:spAutoFit/>
          </a:bodyPr>
          <a:lstStyle/>
          <a:p>
            <a:endParaRPr lang="en-IN" dirty="0"/>
          </a:p>
        </p:txBody>
      </p:sp>
      <p:cxnSp>
        <p:nvCxnSpPr>
          <p:cNvPr id="15" name="Straight Connector 14">
            <a:extLst>
              <a:ext uri="{FF2B5EF4-FFF2-40B4-BE49-F238E27FC236}">
                <a16:creationId xmlns:a16="http://schemas.microsoft.com/office/drawing/2014/main" id="{819790FD-4297-48B0-81E8-F451680F0B1D}"/>
              </a:ext>
            </a:extLst>
          </p:cNvPr>
          <p:cNvCxnSpPr>
            <a:cxnSpLocks/>
          </p:cNvCxnSpPr>
          <p:nvPr/>
        </p:nvCxnSpPr>
        <p:spPr>
          <a:xfrm>
            <a:off x="5867400" y="134753"/>
            <a:ext cx="0" cy="6375377"/>
          </a:xfrm>
          <a:prstGeom prst="line">
            <a:avLst/>
          </a:prstGeom>
          <a:ln w="50800">
            <a:solidFill>
              <a:schemeClr val="bg1">
                <a:lumMod val="50000"/>
              </a:schemeClr>
            </a:solidFill>
          </a:ln>
        </p:spPr>
        <p:style>
          <a:lnRef idx="3">
            <a:schemeClr val="dk1"/>
          </a:lnRef>
          <a:fillRef idx="0">
            <a:schemeClr val="dk1"/>
          </a:fillRef>
          <a:effectRef idx="2">
            <a:schemeClr val="dk1"/>
          </a:effectRef>
          <a:fontRef idx="minor">
            <a:schemeClr val="tx1"/>
          </a:fontRef>
        </p:style>
      </p:cxnSp>
      <p:pic>
        <p:nvPicPr>
          <p:cNvPr id="1028" name="Picture 4" descr="Image Recognition: Retinopathy">
            <a:extLst>
              <a:ext uri="{FF2B5EF4-FFF2-40B4-BE49-F238E27FC236}">
                <a16:creationId xmlns:a16="http://schemas.microsoft.com/office/drawing/2014/main" id="{386CECA8-B28E-480F-A9E5-31F6EDECF37C}"/>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rcRect l="16289" r="16289"/>
          <a:stretch>
            <a:fillRect/>
          </a:stretch>
        </p:blipFill>
        <p:spPr bwMode="auto">
          <a:xfrm>
            <a:off x="782569" y="764519"/>
            <a:ext cx="1872000" cy="1872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ocord face recognition system tops world ranking – again">
            <a:extLst>
              <a:ext uri="{FF2B5EF4-FFF2-40B4-BE49-F238E27FC236}">
                <a16:creationId xmlns:a16="http://schemas.microsoft.com/office/drawing/2014/main" id="{115532AC-7B76-48CE-923A-24F9084B7022}"/>
              </a:ext>
            </a:extLst>
          </p:cNvPr>
          <p:cNvPicPr>
            <a:picLocks noGrp="1" noChangeAspect="1" noChangeArrowheads="1"/>
          </p:cNvPicPr>
          <p:nvPr>
            <p:ph type="pic" sz="quarter" idx="17"/>
          </p:nvPr>
        </p:nvPicPr>
        <p:blipFill>
          <a:blip r:embed="rId3">
            <a:extLst>
              <a:ext uri="{28A0092B-C50C-407E-A947-70E740481C1C}">
                <a14:useLocalDpi xmlns:a14="http://schemas.microsoft.com/office/drawing/2010/main" val="0"/>
              </a:ext>
            </a:extLst>
          </a:blip>
          <a:srcRect l="21875" r="21875"/>
          <a:stretch>
            <a:fillRect/>
          </a:stretch>
        </p:blipFill>
        <p:spPr bwMode="auto">
          <a:xfrm>
            <a:off x="2806088" y="764519"/>
            <a:ext cx="1872000" cy="18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72F460D-663B-434E-BE98-75D2A59A198D}"/>
              </a:ext>
            </a:extLst>
          </p:cNvPr>
          <p:cNvSpPr txBox="1"/>
          <p:nvPr/>
        </p:nvSpPr>
        <p:spPr>
          <a:xfrm>
            <a:off x="9591261" y="5858753"/>
            <a:ext cx="1669765" cy="770647"/>
          </a:xfrm>
          <a:prstGeom prst="rect">
            <a:avLst/>
          </a:prstGeom>
          <a:solidFill>
            <a:schemeClr val="bg1">
              <a:lumMod val="95000"/>
            </a:schemeClr>
          </a:solidFill>
        </p:spPr>
        <p:txBody>
          <a:bodyPr wrap="square" rtlCol="0">
            <a:spAutoFit/>
          </a:bodyPr>
          <a:lstStyle/>
          <a:p>
            <a:endParaRPr lang="en-IN" dirty="0"/>
          </a:p>
        </p:txBody>
      </p:sp>
      <p:sp>
        <p:nvSpPr>
          <p:cNvPr id="17" name="Slide Number Placeholder 3">
            <a:extLst>
              <a:ext uri="{FF2B5EF4-FFF2-40B4-BE49-F238E27FC236}">
                <a16:creationId xmlns:a16="http://schemas.microsoft.com/office/drawing/2014/main" id="{D6DF5393-0EE0-4841-8FBE-A65327EE8797}"/>
              </a:ext>
            </a:extLst>
          </p:cNvPr>
          <p:cNvSpPr txBox="1">
            <a:spLocks/>
          </p:cNvSpPr>
          <p:nvPr/>
        </p:nvSpPr>
        <p:spPr>
          <a:xfrm>
            <a:off x="11409431" y="6213621"/>
            <a:ext cx="537262" cy="365125"/>
          </a:xfrm>
          <a:prstGeom prst="rect">
            <a:avLst/>
          </a:prstGeom>
        </p:spPr>
        <p:txBody>
          <a:bodyPr vert="horz" lIns="0" tIns="0" rIns="0" bIns="0" rtlCol="0" anchor="ctr"/>
          <a:lstStyle>
            <a:defPPr>
              <a:defRPr lang="en-US"/>
            </a:defPPr>
            <a:lvl1pPr marL="0" algn="ctr" defTabSz="914400" rtl="0" eaLnBrk="1" latinLnBrk="0" hangingPunct="1">
              <a:defRPr sz="1600" b="1" i="0" kern="1200">
                <a:solidFill>
                  <a:schemeClr val="tx1">
                    <a:lumMod val="50000"/>
                    <a:lumOff val="5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US" smtClean="0"/>
              <a:pPr/>
              <a:t>19</a:t>
            </a:fld>
            <a:endParaRPr lang="en-US" dirty="0"/>
          </a:p>
        </p:txBody>
      </p:sp>
      <p:sp>
        <p:nvSpPr>
          <p:cNvPr id="14" name="TextBox 13">
            <a:extLst>
              <a:ext uri="{FF2B5EF4-FFF2-40B4-BE49-F238E27FC236}">
                <a16:creationId xmlns:a16="http://schemas.microsoft.com/office/drawing/2014/main" id="{F8A10871-C5F4-4C36-A360-FBE4ACF9C8B1}"/>
              </a:ext>
            </a:extLst>
          </p:cNvPr>
          <p:cNvSpPr txBox="1"/>
          <p:nvPr/>
        </p:nvSpPr>
        <p:spPr>
          <a:xfrm>
            <a:off x="10872132" y="5850000"/>
            <a:ext cx="1175869" cy="886360"/>
          </a:xfrm>
          <a:prstGeom prst="rect">
            <a:avLst/>
          </a:prstGeom>
          <a:solidFill>
            <a:schemeClr val="bg1">
              <a:lumMod val="95000"/>
            </a:schemeClr>
          </a:solidFill>
        </p:spPr>
        <p:txBody>
          <a:bodyPr wrap="square" rtlCol="0">
            <a:spAutoFit/>
          </a:bodyPr>
          <a:lstStyle/>
          <a:p>
            <a:endParaRPr lang="en-IN" dirty="0"/>
          </a:p>
        </p:txBody>
      </p:sp>
    </p:spTree>
    <p:extLst>
      <p:ext uri="{BB962C8B-B14F-4D97-AF65-F5344CB8AC3E}">
        <p14:creationId xmlns:p14="http://schemas.microsoft.com/office/powerpoint/2010/main" val="224349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1" name="Picture Placeholder 10" descr="metal book shelves drawings on a ceiling">
            <a:extLst>
              <a:ext uri="{FF2B5EF4-FFF2-40B4-BE49-F238E27FC236}">
                <a16:creationId xmlns:a16="http://schemas.microsoft.com/office/drawing/2014/main" id="{8FDCC8BE-5223-4CB6-8D1A-CF93D63652E9}"/>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harpenSoften amount="-100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14098" y="10087"/>
            <a:ext cx="12192000" cy="6856302"/>
          </a:xfrm>
        </p:spPr>
      </p:pic>
      <p:sp>
        <p:nvSpPr>
          <p:cNvPr id="8" name="Rectangle 6">
            <a:extLst>
              <a:ext uri="{FF2B5EF4-FFF2-40B4-BE49-F238E27FC236}">
                <a16:creationId xmlns:a16="http://schemas.microsoft.com/office/drawing/2014/main" id="{30600985-B2DF-4BDC-A233-B58FEEFD0B2B}"/>
              </a:ext>
              <a:ext uri="{C183D7F6-B498-43B3-948B-1728B52AA6E4}">
                <adec:decorative xmlns:adec="http://schemas.microsoft.com/office/drawing/2017/decorative" val="1"/>
              </a:ext>
            </a:extLst>
          </p:cNvPr>
          <p:cNvSpPr/>
          <p:nvPr/>
        </p:nvSpPr>
        <p:spPr>
          <a:xfrm>
            <a:off x="2691872" y="6271853"/>
            <a:ext cx="6758609" cy="229387"/>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sp>
        <p:nvSpPr>
          <p:cNvPr id="9" name="Rectangle 6">
            <a:extLst>
              <a:ext uri="{FF2B5EF4-FFF2-40B4-BE49-F238E27FC236}">
                <a16:creationId xmlns:a16="http://schemas.microsoft.com/office/drawing/2014/main" id="{125F0C7C-308A-40B5-BDB9-10CCBC2380B5}"/>
              </a:ext>
              <a:ext uri="{C183D7F6-B498-43B3-948B-1728B52AA6E4}">
                <adec:decorative xmlns:adec="http://schemas.microsoft.com/office/drawing/2017/decorative" val="1"/>
              </a:ext>
            </a:extLst>
          </p:cNvPr>
          <p:cNvSpPr/>
          <p:nvPr/>
        </p:nvSpPr>
        <p:spPr>
          <a:xfrm flipV="1">
            <a:off x="2691873" y="792207"/>
            <a:ext cx="6758609" cy="229388"/>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ln/>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graphicFrame>
        <p:nvGraphicFramePr>
          <p:cNvPr id="17" name="Table 17">
            <a:extLst>
              <a:ext uri="{FF2B5EF4-FFF2-40B4-BE49-F238E27FC236}">
                <a16:creationId xmlns:a16="http://schemas.microsoft.com/office/drawing/2014/main" id="{EB1A396D-9E20-4F9C-9825-4900DA469DB0}"/>
              </a:ext>
            </a:extLst>
          </p:cNvPr>
          <p:cNvGraphicFramePr>
            <a:graphicFrameLocks noGrp="1"/>
          </p:cNvGraphicFramePr>
          <p:nvPr>
            <p:extLst>
              <p:ext uri="{D42A27DB-BD31-4B8C-83A1-F6EECF244321}">
                <p14:modId xmlns:p14="http://schemas.microsoft.com/office/powerpoint/2010/main" val="1432564117"/>
              </p:ext>
            </p:extLst>
          </p:nvPr>
        </p:nvGraphicFramePr>
        <p:xfrm>
          <a:off x="2950361" y="1087494"/>
          <a:ext cx="6319474" cy="5048599"/>
        </p:xfrm>
        <a:graphic>
          <a:graphicData uri="http://schemas.openxmlformats.org/drawingml/2006/table">
            <a:tbl>
              <a:tblPr firstRow="1" bandRow="1">
                <a:tableStyleId>{D7AC3CCA-C797-4891-BE02-D94E43425B78}</a:tableStyleId>
              </a:tblPr>
              <a:tblGrid>
                <a:gridCol w="857788">
                  <a:extLst>
                    <a:ext uri="{9D8B030D-6E8A-4147-A177-3AD203B41FA5}">
                      <a16:colId xmlns:a16="http://schemas.microsoft.com/office/drawing/2014/main" val="3619391170"/>
                    </a:ext>
                  </a:extLst>
                </a:gridCol>
                <a:gridCol w="5461686">
                  <a:extLst>
                    <a:ext uri="{9D8B030D-6E8A-4147-A177-3AD203B41FA5}">
                      <a16:colId xmlns:a16="http://schemas.microsoft.com/office/drawing/2014/main" val="892340063"/>
                    </a:ext>
                  </a:extLst>
                </a:gridCol>
              </a:tblGrid>
              <a:tr h="380329">
                <a:tc>
                  <a:txBody>
                    <a:bodyPr/>
                    <a:lstStyle/>
                    <a:p>
                      <a:r>
                        <a:rPr lang="en-IN" dirty="0"/>
                        <a:t>S no.</a:t>
                      </a:r>
                      <a:endParaRPr lang="en-IN" dirty="0">
                        <a:latin typeface="AR JULIAN" panose="02000000000000000000" pitchFamily="2" charset="0"/>
                      </a:endParaRPr>
                    </a:p>
                  </a:txBody>
                  <a:tcPr>
                    <a:noFill/>
                  </a:tcPr>
                </a:tc>
                <a:tc>
                  <a:txBody>
                    <a:bodyPr/>
                    <a:lstStyle/>
                    <a:p>
                      <a:r>
                        <a:rPr lang="en-IN" dirty="0"/>
                        <a:t>Title</a:t>
                      </a:r>
                      <a:endParaRPr lang="en-IN" dirty="0">
                        <a:latin typeface="AR JULIAN" panose="02000000000000000000" pitchFamily="2" charset="0"/>
                      </a:endParaRPr>
                    </a:p>
                  </a:txBody>
                  <a:tcPr>
                    <a:noFill/>
                  </a:tcPr>
                </a:tc>
                <a:extLst>
                  <a:ext uri="{0D108BD9-81ED-4DB2-BD59-A6C34878D82A}">
                    <a16:rowId xmlns:a16="http://schemas.microsoft.com/office/drawing/2014/main" val="969720620"/>
                  </a:ext>
                </a:extLst>
              </a:tr>
              <a:tr h="380329">
                <a:tc>
                  <a:txBody>
                    <a:bodyPr/>
                    <a:lstStyle/>
                    <a:p>
                      <a:r>
                        <a:rPr lang="en-IN" dirty="0"/>
                        <a:t>1)</a:t>
                      </a:r>
                    </a:p>
                  </a:txBody>
                  <a:tcPr>
                    <a:noFill/>
                  </a:tcPr>
                </a:tc>
                <a:tc>
                  <a:txBody>
                    <a:bodyPr/>
                    <a:lstStyle/>
                    <a:p>
                      <a:r>
                        <a:rPr lang="en-IN" dirty="0"/>
                        <a:t>Introduction</a:t>
                      </a:r>
                    </a:p>
                  </a:txBody>
                  <a:tcPr>
                    <a:noFill/>
                  </a:tcPr>
                </a:tc>
                <a:extLst>
                  <a:ext uri="{0D108BD9-81ED-4DB2-BD59-A6C34878D82A}">
                    <a16:rowId xmlns:a16="http://schemas.microsoft.com/office/drawing/2014/main" val="753636218"/>
                  </a:ext>
                </a:extLst>
              </a:tr>
              <a:tr h="402070">
                <a:tc>
                  <a:txBody>
                    <a:bodyPr/>
                    <a:lstStyle/>
                    <a:p>
                      <a:r>
                        <a:rPr lang="en-IN" dirty="0"/>
                        <a:t>2)</a:t>
                      </a:r>
                    </a:p>
                  </a:txBody>
                  <a:tcPr>
                    <a:noFill/>
                  </a:tcPr>
                </a:tc>
                <a:tc>
                  <a:txBody>
                    <a:bodyPr/>
                    <a:lstStyle/>
                    <a:p>
                      <a:r>
                        <a:rPr lang="en-IN" dirty="0"/>
                        <a:t>Aim and objectives</a:t>
                      </a:r>
                    </a:p>
                  </a:txBody>
                  <a:tcPr>
                    <a:noFill/>
                  </a:tcPr>
                </a:tc>
                <a:extLst>
                  <a:ext uri="{0D108BD9-81ED-4DB2-BD59-A6C34878D82A}">
                    <a16:rowId xmlns:a16="http://schemas.microsoft.com/office/drawing/2014/main" val="1535223641"/>
                  </a:ext>
                </a:extLst>
              </a:tr>
              <a:tr h="402070">
                <a:tc>
                  <a:txBody>
                    <a:bodyPr/>
                    <a:lstStyle/>
                    <a:p>
                      <a:r>
                        <a:rPr lang="en-IN" dirty="0"/>
                        <a:t>3)</a:t>
                      </a:r>
                    </a:p>
                  </a:txBody>
                  <a:tcPr>
                    <a:noFill/>
                  </a:tcPr>
                </a:tc>
                <a:tc>
                  <a:txBody>
                    <a:bodyPr/>
                    <a:lstStyle/>
                    <a:p>
                      <a:r>
                        <a:rPr lang="en-IN" dirty="0"/>
                        <a:t>Use case diagram</a:t>
                      </a:r>
                    </a:p>
                  </a:txBody>
                  <a:tcPr>
                    <a:noFill/>
                  </a:tcPr>
                </a:tc>
                <a:extLst>
                  <a:ext uri="{0D108BD9-81ED-4DB2-BD59-A6C34878D82A}">
                    <a16:rowId xmlns:a16="http://schemas.microsoft.com/office/drawing/2014/main" val="3466233000"/>
                  </a:ext>
                </a:extLst>
              </a:tr>
              <a:tr h="402070">
                <a:tc>
                  <a:txBody>
                    <a:bodyPr/>
                    <a:lstStyle/>
                    <a:p>
                      <a:r>
                        <a:rPr lang="en-IN" dirty="0"/>
                        <a:t>4)</a:t>
                      </a:r>
                    </a:p>
                  </a:txBody>
                  <a:tcPr>
                    <a:noFill/>
                  </a:tcPr>
                </a:tc>
                <a:tc>
                  <a:txBody>
                    <a:bodyPr/>
                    <a:lstStyle/>
                    <a:p>
                      <a:r>
                        <a:rPr lang="en-IN" dirty="0"/>
                        <a:t>DFD level 0 diagram</a:t>
                      </a:r>
                    </a:p>
                  </a:txBody>
                  <a:tcPr>
                    <a:noFill/>
                  </a:tcPr>
                </a:tc>
                <a:extLst>
                  <a:ext uri="{0D108BD9-81ED-4DB2-BD59-A6C34878D82A}">
                    <a16:rowId xmlns:a16="http://schemas.microsoft.com/office/drawing/2014/main" val="3935289331"/>
                  </a:ext>
                </a:extLst>
              </a:tr>
              <a:tr h="0">
                <a:tc>
                  <a:txBody>
                    <a:bodyPr/>
                    <a:lstStyle/>
                    <a:p>
                      <a:r>
                        <a:rPr lang="en-IN" dirty="0"/>
                        <a:t>5)</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DFD level 1 diagram</a:t>
                      </a:r>
                    </a:p>
                  </a:txBody>
                  <a:tcPr>
                    <a:noFill/>
                  </a:tcPr>
                </a:tc>
                <a:extLst>
                  <a:ext uri="{0D108BD9-81ED-4DB2-BD59-A6C34878D82A}">
                    <a16:rowId xmlns:a16="http://schemas.microsoft.com/office/drawing/2014/main" val="1117038738"/>
                  </a:ext>
                </a:extLst>
              </a:tr>
              <a:tr h="380329">
                <a:tc>
                  <a:txBody>
                    <a:bodyPr/>
                    <a:lstStyle/>
                    <a:p>
                      <a:r>
                        <a:rPr lang="en-IN" dirty="0"/>
                        <a:t>6)</a:t>
                      </a:r>
                    </a:p>
                  </a:txBody>
                  <a:tcPr>
                    <a:noFill/>
                  </a:tcPr>
                </a:tc>
                <a:tc>
                  <a:txBody>
                    <a:bodyPr/>
                    <a:lstStyle/>
                    <a:p>
                      <a:r>
                        <a:rPr lang="en-IN" dirty="0"/>
                        <a:t>ER diagram</a:t>
                      </a:r>
                    </a:p>
                  </a:txBody>
                  <a:tcPr>
                    <a:noFill/>
                  </a:tcPr>
                </a:tc>
                <a:extLst>
                  <a:ext uri="{0D108BD9-81ED-4DB2-BD59-A6C34878D82A}">
                    <a16:rowId xmlns:a16="http://schemas.microsoft.com/office/drawing/2014/main" val="311284310"/>
                  </a:ext>
                </a:extLst>
              </a:tr>
              <a:tr h="380329">
                <a:tc>
                  <a:txBody>
                    <a:bodyPr/>
                    <a:lstStyle/>
                    <a:p>
                      <a:r>
                        <a:rPr lang="en-US" dirty="0"/>
                        <a:t>7)</a:t>
                      </a:r>
                      <a:endParaRPr lang="en-IN" dirty="0"/>
                    </a:p>
                  </a:txBody>
                  <a:tcPr>
                    <a:noFill/>
                  </a:tcPr>
                </a:tc>
                <a:tc>
                  <a:txBody>
                    <a:bodyPr/>
                    <a:lstStyle/>
                    <a:p>
                      <a:r>
                        <a:rPr lang="en-IN" dirty="0"/>
                        <a:t>H/W and S/W requirements</a:t>
                      </a:r>
                    </a:p>
                  </a:txBody>
                  <a:tcPr>
                    <a:noFill/>
                  </a:tcPr>
                </a:tc>
                <a:extLst>
                  <a:ext uri="{0D108BD9-81ED-4DB2-BD59-A6C34878D82A}">
                    <a16:rowId xmlns:a16="http://schemas.microsoft.com/office/drawing/2014/main" val="1739664828"/>
                  </a:ext>
                </a:extLst>
              </a:tr>
              <a:tr h="380329">
                <a:tc>
                  <a:txBody>
                    <a:bodyPr/>
                    <a:lstStyle/>
                    <a:p>
                      <a:r>
                        <a:rPr lang="en-US" dirty="0"/>
                        <a:t>8)</a:t>
                      </a:r>
                      <a:endParaRPr lang="en-IN" dirty="0"/>
                    </a:p>
                  </a:txBody>
                  <a:tcPr>
                    <a:noFill/>
                  </a:tcPr>
                </a:tc>
                <a:tc>
                  <a:txBody>
                    <a:bodyPr/>
                    <a:lstStyle/>
                    <a:p>
                      <a:r>
                        <a:rPr lang="en-US" dirty="0"/>
                        <a:t>Database tables</a:t>
                      </a:r>
                      <a:endParaRPr lang="en-IN" dirty="0"/>
                    </a:p>
                  </a:txBody>
                  <a:tcPr>
                    <a:noFill/>
                  </a:tcPr>
                </a:tc>
                <a:extLst>
                  <a:ext uri="{0D108BD9-81ED-4DB2-BD59-A6C34878D82A}">
                    <a16:rowId xmlns:a16="http://schemas.microsoft.com/office/drawing/2014/main" val="1680826565"/>
                  </a:ext>
                </a:extLst>
              </a:tr>
              <a:tr h="380329">
                <a:tc>
                  <a:txBody>
                    <a:bodyPr/>
                    <a:lstStyle/>
                    <a:p>
                      <a:r>
                        <a:rPr lang="en-IN" dirty="0"/>
                        <a:t>9)</a:t>
                      </a:r>
                    </a:p>
                  </a:txBody>
                  <a:tcPr>
                    <a:noFill/>
                  </a:tcPr>
                </a:tc>
                <a:tc>
                  <a:txBody>
                    <a:bodyPr/>
                    <a:lstStyle/>
                    <a:p>
                      <a:r>
                        <a:rPr lang="en-IN" dirty="0"/>
                        <a:t>Screenshots</a:t>
                      </a:r>
                    </a:p>
                  </a:txBody>
                  <a:tcPr>
                    <a:noFill/>
                  </a:tcPr>
                </a:tc>
                <a:extLst>
                  <a:ext uri="{0D108BD9-81ED-4DB2-BD59-A6C34878D82A}">
                    <a16:rowId xmlns:a16="http://schemas.microsoft.com/office/drawing/2014/main" val="1307983717"/>
                  </a:ext>
                </a:extLst>
              </a:tr>
              <a:tr h="433997">
                <a:tc>
                  <a:txBody>
                    <a:bodyPr/>
                    <a:lstStyle/>
                    <a:p>
                      <a:r>
                        <a:rPr lang="en-US" dirty="0"/>
                        <a:t>10)</a:t>
                      </a:r>
                      <a:endParaRPr lang="en-IN" dirty="0"/>
                    </a:p>
                  </a:txBody>
                  <a:tcPr>
                    <a:noFill/>
                  </a:tcPr>
                </a:tc>
                <a:tc>
                  <a:txBody>
                    <a:bodyPr/>
                    <a:lstStyle/>
                    <a:p>
                      <a:r>
                        <a:rPr lang="en-US" dirty="0"/>
                        <a:t>Conclusion</a:t>
                      </a:r>
                      <a:endParaRPr lang="en-IN" dirty="0"/>
                    </a:p>
                  </a:txBody>
                  <a:tcPr>
                    <a:noFill/>
                  </a:tcPr>
                </a:tc>
                <a:extLst>
                  <a:ext uri="{0D108BD9-81ED-4DB2-BD59-A6C34878D82A}">
                    <a16:rowId xmlns:a16="http://schemas.microsoft.com/office/drawing/2014/main" val="1366490318"/>
                  </a:ext>
                </a:extLst>
              </a:tr>
              <a:tr h="380329">
                <a:tc>
                  <a:txBody>
                    <a:bodyPr/>
                    <a:lstStyle/>
                    <a:p>
                      <a:r>
                        <a:rPr lang="en-US" dirty="0"/>
                        <a:t>1</a:t>
                      </a:r>
                      <a:r>
                        <a:rPr lang="en-IN" dirty="0"/>
                        <a:t>1)</a:t>
                      </a:r>
                    </a:p>
                  </a:txBody>
                  <a:tcPr>
                    <a:noFill/>
                  </a:tcPr>
                </a:tc>
                <a:tc>
                  <a:txBody>
                    <a:bodyPr/>
                    <a:lstStyle/>
                    <a:p>
                      <a:r>
                        <a:rPr lang="en-IN" dirty="0"/>
                        <a:t>Future scope</a:t>
                      </a:r>
                    </a:p>
                  </a:txBody>
                  <a:tcPr>
                    <a:noFill/>
                  </a:tcPr>
                </a:tc>
                <a:extLst>
                  <a:ext uri="{0D108BD9-81ED-4DB2-BD59-A6C34878D82A}">
                    <a16:rowId xmlns:a16="http://schemas.microsoft.com/office/drawing/2014/main" val="43229314"/>
                  </a:ext>
                </a:extLst>
              </a:tr>
              <a:tr h="380329">
                <a:tc>
                  <a:txBody>
                    <a:bodyPr/>
                    <a:lstStyle/>
                    <a:p>
                      <a:r>
                        <a:rPr lang="en-IN" dirty="0"/>
                        <a:t>12)</a:t>
                      </a:r>
                    </a:p>
                  </a:txBody>
                  <a:tcPr>
                    <a:noFill/>
                  </a:tcPr>
                </a:tc>
                <a:tc>
                  <a:txBody>
                    <a:bodyPr/>
                    <a:lstStyle/>
                    <a:p>
                      <a:r>
                        <a:rPr lang="en-IN" dirty="0"/>
                        <a:t>Bibliography/References</a:t>
                      </a:r>
                    </a:p>
                  </a:txBody>
                  <a:tcPr>
                    <a:noFill/>
                  </a:tcPr>
                </a:tc>
                <a:extLst>
                  <a:ext uri="{0D108BD9-81ED-4DB2-BD59-A6C34878D82A}">
                    <a16:rowId xmlns:a16="http://schemas.microsoft.com/office/drawing/2014/main" val="2530872383"/>
                  </a:ext>
                </a:extLst>
              </a:tr>
            </a:tbl>
          </a:graphicData>
        </a:graphic>
      </p:graphicFrame>
      <p:sp>
        <p:nvSpPr>
          <p:cNvPr id="19" name="TextBox 18">
            <a:extLst>
              <a:ext uri="{FF2B5EF4-FFF2-40B4-BE49-F238E27FC236}">
                <a16:creationId xmlns:a16="http://schemas.microsoft.com/office/drawing/2014/main" id="{37ED7F82-7F8D-46E0-B955-1BBC53CF906D}"/>
              </a:ext>
            </a:extLst>
          </p:cNvPr>
          <p:cNvSpPr txBox="1"/>
          <p:nvPr/>
        </p:nvSpPr>
        <p:spPr>
          <a:xfrm>
            <a:off x="3816517" y="0"/>
            <a:ext cx="4731026" cy="646331"/>
          </a:xfrm>
          <a:prstGeom prst="rect">
            <a:avLst/>
          </a:prstGeom>
          <a:noFill/>
        </p:spPr>
        <p:txBody>
          <a:bodyPr wrap="square" rtlCol="0">
            <a:spAutoFit/>
          </a:bodyPr>
          <a:lstStyle/>
          <a:p>
            <a:pPr algn="ctr"/>
            <a:r>
              <a:rPr lang="en-IN" sz="3600" u="sng" dirty="0">
                <a:latin typeface="AR JULIAN" panose="02000000000000000000" pitchFamily="2" charset="0"/>
              </a:rPr>
              <a:t>Index</a:t>
            </a:r>
          </a:p>
        </p:txBody>
      </p:sp>
    </p:spTree>
    <p:extLst>
      <p:ext uri="{BB962C8B-B14F-4D97-AF65-F5344CB8AC3E}">
        <p14:creationId xmlns:p14="http://schemas.microsoft.com/office/powerpoint/2010/main" val="1931436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27222" y="149399"/>
            <a:ext cx="4860000" cy="6480000"/>
          </a:xfrm>
          <a:solidFill>
            <a:schemeClr val="bg1">
              <a:lumMod val="95000"/>
            </a:schemeClr>
          </a:solidFill>
          <a:ln>
            <a:solidFill>
              <a:schemeClr val="tx1"/>
            </a:solidFill>
          </a:ln>
        </p:spPr>
        <p:txBody>
          <a:bodyPr/>
          <a:lstStyle/>
          <a:p>
            <a:r>
              <a:rPr lang="en-US" dirty="0"/>
              <a:t>Thank You</a:t>
            </a:r>
          </a:p>
        </p:txBody>
      </p:sp>
      <p:sp>
        <p:nvSpPr>
          <p:cNvPr id="8" name="Rectangle 6">
            <a:extLst>
              <a:ext uri="{FF2B5EF4-FFF2-40B4-BE49-F238E27FC236}">
                <a16:creationId xmlns:a16="http://schemas.microsoft.com/office/drawing/2014/main" id="{069B61ED-348D-4C69-8AEB-6F6DB7533D96}"/>
              </a:ext>
              <a:ext uri="{C183D7F6-B498-43B3-948B-1728B52AA6E4}">
                <adec:decorative xmlns:adec="http://schemas.microsoft.com/office/drawing/2017/decorative" val="1"/>
              </a:ext>
            </a:extLst>
          </p:cNvPr>
          <p:cNvSpPr/>
          <p:nvPr/>
        </p:nvSpPr>
        <p:spPr>
          <a:xfrm flipV="1">
            <a:off x="595313" y="2970952"/>
            <a:ext cx="3792293"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descr="User" title="Icon - Presenter Name">
            <a:extLst>
              <a:ext uri="{FF2B5EF4-FFF2-40B4-BE49-F238E27FC236}">
                <a16:creationId xmlns:a16="http://schemas.microsoft.com/office/drawing/2014/main" id="{0D936581-1C4F-499A-B80F-85EB3B0ADBC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6901" y="4469936"/>
            <a:ext cx="218900" cy="218900"/>
          </a:xfrm>
          <a:prstGeom prst="rect">
            <a:avLst/>
          </a:prstGeom>
        </p:spPr>
      </p:pic>
      <p:sp>
        <p:nvSpPr>
          <p:cNvPr id="21" name="Subtitle 20">
            <a:extLst>
              <a:ext uri="{FF2B5EF4-FFF2-40B4-BE49-F238E27FC236}">
                <a16:creationId xmlns:a16="http://schemas.microsoft.com/office/drawing/2014/main" id="{B5FA9DDF-C113-447C-8DCD-C881CE68E2A6}"/>
              </a:ext>
            </a:extLst>
          </p:cNvPr>
          <p:cNvSpPr>
            <a:spLocks noGrp="1"/>
          </p:cNvSpPr>
          <p:nvPr>
            <p:ph type="subTitle" idx="1"/>
          </p:nvPr>
        </p:nvSpPr>
        <p:spPr>
          <a:xfrm>
            <a:off x="1093717" y="4469936"/>
            <a:ext cx="3349381" cy="252000"/>
          </a:xfrm>
        </p:spPr>
        <p:txBody>
          <a:bodyPr/>
          <a:lstStyle/>
          <a:p>
            <a:r>
              <a:rPr lang="en-US" dirty="0"/>
              <a:t>Raunaq Vaid (02491102018)</a:t>
            </a:r>
            <a:endParaRPr lang="en-IN" dirty="0"/>
          </a:p>
        </p:txBody>
      </p:sp>
      <p:pic>
        <p:nvPicPr>
          <p:cNvPr id="28" name="Graphic 27" descr="User" title="Icon - Presenter Name">
            <a:extLst>
              <a:ext uri="{FF2B5EF4-FFF2-40B4-BE49-F238E27FC236}">
                <a16:creationId xmlns:a16="http://schemas.microsoft.com/office/drawing/2014/main" id="{F725BADA-F252-4E7D-B261-A58A3252860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7874" y="4874583"/>
            <a:ext cx="218900" cy="218900"/>
          </a:xfrm>
          <a:prstGeom prst="rect">
            <a:avLst/>
          </a:prstGeom>
        </p:spPr>
      </p:pic>
      <p:sp>
        <p:nvSpPr>
          <p:cNvPr id="30" name="Subtitle 20">
            <a:extLst>
              <a:ext uri="{FF2B5EF4-FFF2-40B4-BE49-F238E27FC236}">
                <a16:creationId xmlns:a16="http://schemas.microsoft.com/office/drawing/2014/main" id="{84BCDE14-721B-414B-9FC4-90B15DE56231}"/>
              </a:ext>
            </a:extLst>
          </p:cNvPr>
          <p:cNvSpPr txBox="1">
            <a:spLocks/>
          </p:cNvSpPr>
          <p:nvPr/>
        </p:nvSpPr>
        <p:spPr>
          <a:xfrm>
            <a:off x="1093716" y="4870648"/>
            <a:ext cx="3349381" cy="252000"/>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8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Wingdings" panose="05000000000000000000" pitchFamily="2" charset="2"/>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Wingdings" panose="05000000000000000000" pitchFamily="2" charset="2"/>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Nidhi Verma (41391102018)</a:t>
            </a:r>
            <a:endParaRPr lang="en-IN" dirty="0"/>
          </a:p>
        </p:txBody>
      </p:sp>
    </p:spTree>
    <p:extLst>
      <p:ext uri="{BB962C8B-B14F-4D97-AF65-F5344CB8AC3E}">
        <p14:creationId xmlns:p14="http://schemas.microsoft.com/office/powerpoint/2010/main" val="325704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2" y="-9105"/>
            <a:ext cx="12192001" cy="6867105"/>
          </a:xfrm>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a:xfrm>
            <a:off x="512776" y="447365"/>
            <a:ext cx="11166446" cy="6230688"/>
          </a:xfrm>
          <a:solidFill>
            <a:schemeClr val="bg1">
              <a:lumMod val="95000"/>
            </a:schemeClr>
          </a:solidFill>
          <a:ln>
            <a:solidFill>
              <a:schemeClr val="bg1"/>
            </a:solidFill>
          </a:ln>
          <a:effectLst>
            <a:softEdge rad="152400"/>
          </a:effectLst>
          <a:scene3d>
            <a:camera prst="orthographicFront"/>
            <a:lightRig rig="balanced" dir="t">
              <a:rot lat="0" lon="0" rev="0"/>
            </a:lightRig>
          </a:scene3d>
          <a:sp3d extrusionH="12700" contourW="31750" prstMaterial="dkEdge">
            <a:bevelB w="0" h="0"/>
          </a:sp3d>
        </p:spPr>
        <p:txBody>
          <a:bodyPr/>
          <a:lstStyle/>
          <a:p>
            <a:pPr>
              <a:lnSpc>
                <a:spcPct val="100000"/>
              </a:lnSpc>
            </a:pPr>
            <a:r>
              <a:rPr lang="en-US" sz="9600" u="sng" dirty="0">
                <a:solidFill>
                  <a:schemeClr val="tx1"/>
                </a:solidFill>
              </a:rPr>
              <a:t>I</a:t>
            </a:r>
            <a:r>
              <a:rPr lang="en-US" u="sng" dirty="0">
                <a:solidFill>
                  <a:schemeClr val="tx1"/>
                </a:solidFill>
              </a:rPr>
              <a:t>ntroduction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a:xfrm>
            <a:off x="729525" y="5427275"/>
            <a:ext cx="3960000" cy="890209"/>
          </a:xfrm>
        </p:spPr>
        <p:txBody>
          <a:bodyPr/>
          <a:lstStyle/>
          <a:p>
            <a:pPr marL="285750" indent="-285750" algn="just">
              <a:buClr>
                <a:schemeClr val="tx1"/>
              </a:buClr>
              <a:buFont typeface="Wingdings" panose="05000000000000000000" pitchFamily="2" charset="2"/>
              <a:buChar char="§"/>
            </a:pPr>
            <a:r>
              <a:rPr lang="en-US" sz="1600" noProof="1"/>
              <a:t>As we are making a system which can recognize face and match with its own database. It will make the attendance system more authentic. </a:t>
            </a:r>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882650" y="365115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882650" y="68257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Placeholder 4">
            <a:extLst>
              <a:ext uri="{FF2B5EF4-FFF2-40B4-BE49-F238E27FC236}">
                <a16:creationId xmlns:a16="http://schemas.microsoft.com/office/drawing/2014/main" id="{30F0CBBD-DF71-4CC6-ACC0-651B33C9BD0E}"/>
              </a:ext>
            </a:extLst>
          </p:cNvPr>
          <p:cNvPicPr>
            <a:picLocks noGrp="1" noChangeAspect="1"/>
          </p:cNvPicPr>
          <p:nvPr>
            <p:ph type="pic" sz="quarter" idx="14"/>
          </p:nvPr>
        </p:nvPicPr>
        <p:blipFill>
          <a:blip r:embed="rId3"/>
          <a:srcRect l="4768" r="4768"/>
          <a:stretch>
            <a:fillRect/>
          </a:stretch>
        </p:blipFill>
        <p:spPr>
          <a:xfrm>
            <a:off x="1062951" y="1034084"/>
            <a:ext cx="3932788" cy="2448000"/>
          </a:xfrm>
        </p:spPr>
      </p:pic>
      <p:cxnSp>
        <p:nvCxnSpPr>
          <p:cNvPr id="8" name="Straight Connector 7">
            <a:extLst>
              <a:ext uri="{FF2B5EF4-FFF2-40B4-BE49-F238E27FC236}">
                <a16:creationId xmlns:a16="http://schemas.microsoft.com/office/drawing/2014/main" id="{A3BDDB19-0324-4177-98B1-06D10F6ED105}"/>
              </a:ext>
            </a:extLst>
          </p:cNvPr>
          <p:cNvCxnSpPr>
            <a:cxnSpLocks/>
          </p:cNvCxnSpPr>
          <p:nvPr/>
        </p:nvCxnSpPr>
        <p:spPr>
          <a:xfrm>
            <a:off x="6105525" y="682579"/>
            <a:ext cx="0" cy="5813040"/>
          </a:xfrm>
          <a:prstGeom prst="line">
            <a:avLst/>
          </a:prstGeom>
          <a:ln w="5080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5" name="Subtitle 22">
            <a:extLst>
              <a:ext uri="{FF2B5EF4-FFF2-40B4-BE49-F238E27FC236}">
                <a16:creationId xmlns:a16="http://schemas.microsoft.com/office/drawing/2014/main" id="{C02AB3A3-6EC5-4F16-90E4-3DCB15270D6F}"/>
              </a:ext>
            </a:extLst>
          </p:cNvPr>
          <p:cNvSpPr txBox="1">
            <a:spLocks/>
          </p:cNvSpPr>
          <p:nvPr/>
        </p:nvSpPr>
        <p:spPr>
          <a:xfrm>
            <a:off x="6925914" y="999505"/>
            <a:ext cx="3960000" cy="5258682"/>
          </a:xfrm>
          <a:prstGeom prst="rect">
            <a:avLst/>
          </a:prstGeom>
          <a:noFill/>
        </p:spPr>
        <p:txBody>
          <a:bodyPr vert="horz" lIns="0" tIns="0" rIns="0" bIns="0" rtlCol="0" anchor="t">
            <a:noAutofit/>
          </a:bodyPr>
          <a:lstStyle>
            <a:lvl1pPr marL="0" indent="0" algn="l" defTabSz="914400" rtl="0" eaLnBrk="1" latinLnBrk="0" hangingPunct="1">
              <a:lnSpc>
                <a:spcPct val="90000"/>
              </a:lnSpc>
              <a:spcBef>
                <a:spcPts val="1000"/>
              </a:spcBef>
              <a:buClr>
                <a:schemeClr val="accent1"/>
              </a:buClr>
              <a:buFont typeface="Calibri" panose="020F0502020204030204" pitchFamily="34" charset="0"/>
              <a:buNone/>
              <a:defRPr sz="18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Clr>
                <a:schemeClr val="accent1"/>
              </a:buClr>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Clr>
                <a:schemeClr val="accent1"/>
              </a:buClr>
              <a:buFont typeface="Wingdings" panose="05000000000000000000" pitchFamily="2" charset="2"/>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Clr>
                <a:schemeClr val="accent1"/>
              </a:buClr>
              <a:buFont typeface="Wingdings" panose="05000000000000000000" pitchFamily="2" charset="2"/>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Clr>
                <a:schemeClr val="accent1"/>
              </a:buClr>
              <a:buFont typeface="Wingdings" panose="05000000000000000000" pitchFamily="2" charset="2"/>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00000"/>
              </a:lnSpc>
            </a:pPr>
            <a:r>
              <a:rPr lang="en-US" noProof="1"/>
              <a:t>This project introduces an involuntary                     attendance marking system, devoid of </a:t>
            </a:r>
          </a:p>
          <a:p>
            <a:pPr algn="just">
              <a:lnSpc>
                <a:spcPct val="100000"/>
              </a:lnSpc>
              <a:spcBef>
                <a:spcPts val="0"/>
              </a:spcBef>
            </a:pPr>
            <a:r>
              <a:rPr lang="en-US" noProof="1"/>
              <a:t>any kind of interference with the normal teaching procedure. The system can be also implemented during exam sessions or in other teaching activities where attendance is highly essential. </a:t>
            </a:r>
          </a:p>
          <a:p>
            <a:pPr marL="285750" indent="-285750" algn="just">
              <a:buClr>
                <a:schemeClr val="tx1"/>
              </a:buClr>
              <a:buFont typeface="Wingdings" panose="05000000000000000000" pitchFamily="2" charset="2"/>
              <a:buChar char="§"/>
            </a:pPr>
            <a:r>
              <a:rPr lang="en-US" noProof="1"/>
              <a:t>This system eliminates classical student identification such as calling name of the student, or checking respective identification cards of the student, which can not only interfere with the ongoing teaching process, but also can be stressful for students during examination sessions. In addition, the students have to register in the database to be recognized. </a:t>
            </a:r>
          </a:p>
        </p:txBody>
      </p:sp>
    </p:spTree>
    <p:extLst>
      <p:ext uri="{BB962C8B-B14F-4D97-AF65-F5344CB8AC3E}">
        <p14:creationId xmlns:p14="http://schemas.microsoft.com/office/powerpoint/2010/main" val="1196619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7" name="Picture Placeholder 16" descr="angled image of skyscraper from the ground">
            <a:extLst>
              <a:ext uri="{FF2B5EF4-FFF2-40B4-BE49-F238E27FC236}">
                <a16:creationId xmlns:a16="http://schemas.microsoft.com/office/drawing/2014/main" id="{B86473A2-BB16-4117-9FAD-80DAA1012633}"/>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143999" y="145413"/>
            <a:ext cx="4680001" cy="6477169"/>
          </a:xfrm>
        </p:spPr>
      </p:pic>
      <p:grpSp>
        <p:nvGrpSpPr>
          <p:cNvPr id="19" name="Group 18" descr="Picture Placeholder">
            <a:extLst>
              <a:ext uri="{FF2B5EF4-FFF2-40B4-BE49-F238E27FC236}">
                <a16:creationId xmlns:a16="http://schemas.microsoft.com/office/drawing/2014/main" id="{BB6BAB5E-56A9-4E78-8778-39484DAF3BCE}"/>
              </a:ext>
            </a:extLst>
          </p:cNvPr>
          <p:cNvGrpSpPr/>
          <p:nvPr/>
        </p:nvGrpSpPr>
        <p:grpSpPr>
          <a:xfrm>
            <a:off x="323999" y="323998"/>
            <a:ext cx="4320000" cy="6120000"/>
            <a:chOff x="180000" y="180000"/>
            <a:chExt cx="4330700" cy="6292683"/>
          </a:xfrm>
        </p:grpSpPr>
        <p:sp>
          <p:nvSpPr>
            <p:cNvPr id="20" name="Rectangle 6">
              <a:extLst>
                <a:ext uri="{FF2B5EF4-FFF2-40B4-BE49-F238E27FC236}">
                  <a16:creationId xmlns:a16="http://schemas.microsoft.com/office/drawing/2014/main" id="{68477B4D-D607-4B29-84FD-3A057814D551}"/>
                </a:ext>
                <a:ext uri="{C183D7F6-B498-43B3-948B-1728B52AA6E4}">
                  <adec:decorative xmlns:adec="http://schemas.microsoft.com/office/drawing/2017/decorative" val="1"/>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
              <a:extLst>
                <a:ext uri="{FF2B5EF4-FFF2-40B4-BE49-F238E27FC236}">
                  <a16:creationId xmlns:a16="http://schemas.microsoft.com/office/drawing/2014/main" id="{1F9BFE96-C2A2-4D45-A2B9-0D865A368628}"/>
                </a:ext>
                <a:ext uri="{C183D7F6-B498-43B3-948B-1728B52AA6E4}">
                  <adec:decorative xmlns:adec="http://schemas.microsoft.com/office/drawing/2017/decorative" val="1"/>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le 2">
            <a:extLst>
              <a:ext uri="{FF2B5EF4-FFF2-40B4-BE49-F238E27FC236}">
                <a16:creationId xmlns:a16="http://schemas.microsoft.com/office/drawing/2014/main" id="{A9D2A798-EAD7-4A9E-8E13-92C8A6523B45}"/>
              </a:ext>
            </a:extLst>
          </p:cNvPr>
          <p:cNvSpPr>
            <a:spLocks noGrp="1"/>
          </p:cNvSpPr>
          <p:nvPr>
            <p:ph type="title"/>
          </p:nvPr>
        </p:nvSpPr>
        <p:spPr/>
        <p:txBody>
          <a:bodyPr/>
          <a:lstStyle/>
          <a:p>
            <a:r>
              <a:rPr lang="en-US" u="sng" dirty="0"/>
              <a:t>Aims and Objectives</a:t>
            </a:r>
          </a:p>
        </p:txBody>
      </p:sp>
      <p:sp>
        <p:nvSpPr>
          <p:cNvPr id="12" name="Text Placeholder 11">
            <a:extLst>
              <a:ext uri="{FF2B5EF4-FFF2-40B4-BE49-F238E27FC236}">
                <a16:creationId xmlns:a16="http://schemas.microsoft.com/office/drawing/2014/main" id="{A067C501-D3C5-44F0-981A-33DA8BDEE478}"/>
              </a:ext>
            </a:extLst>
          </p:cNvPr>
          <p:cNvSpPr>
            <a:spLocks noGrp="1"/>
          </p:cNvSpPr>
          <p:nvPr>
            <p:ph type="body" sz="quarter" idx="32"/>
          </p:nvPr>
        </p:nvSpPr>
        <p:spPr>
          <a:xfrm>
            <a:off x="5111499" y="1008000"/>
            <a:ext cx="6659814" cy="634206"/>
          </a:xfrm>
        </p:spPr>
        <p:txBody>
          <a:bodyPr/>
          <a:lstStyle/>
          <a:p>
            <a:r>
              <a:rPr lang="en-US" dirty="0"/>
              <a:t>The aim of this project is to develop face recognition attendance system. Expected objectives in order to fulfill </a:t>
            </a:r>
            <a:r>
              <a:rPr lang="en-US"/>
              <a:t>the aims </a:t>
            </a:r>
            <a:r>
              <a:rPr lang="en-US" dirty="0"/>
              <a:t>are: </a:t>
            </a:r>
            <a:endParaRPr lang="en-US" noProof="1"/>
          </a:p>
        </p:txBody>
      </p:sp>
      <p:pic>
        <p:nvPicPr>
          <p:cNvPr id="47" name="Picture Placeholder 21" descr="Bullseye">
            <a:extLst>
              <a:ext uri="{FF2B5EF4-FFF2-40B4-BE49-F238E27FC236}">
                <a16:creationId xmlns:a16="http://schemas.microsoft.com/office/drawing/2014/main" id="{A26D9F01-4A78-1741-BD4B-121666D9E52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579886" y="2593079"/>
            <a:ext cx="517329" cy="517329"/>
          </a:xfrm>
          <a:prstGeom prst="rect">
            <a:avLst/>
          </a:prstGeom>
          <a:noFill/>
          <a:ln w="95250" cap="sq" cmpd="sng" algn="ctr">
            <a:noFill/>
            <a:prstDash val="solid"/>
            <a:miter lim="800000"/>
          </a:ln>
          <a:effectLst/>
        </p:spPr>
      </p:pic>
      <p:sp>
        <p:nvSpPr>
          <p:cNvPr id="7" name="Text Placeholder 6">
            <a:extLst>
              <a:ext uri="{FF2B5EF4-FFF2-40B4-BE49-F238E27FC236}">
                <a16:creationId xmlns:a16="http://schemas.microsoft.com/office/drawing/2014/main" id="{110A51F8-6834-466B-82CC-026F0298D4CF}"/>
              </a:ext>
            </a:extLst>
          </p:cNvPr>
          <p:cNvSpPr>
            <a:spLocks noGrp="1"/>
          </p:cNvSpPr>
          <p:nvPr>
            <p:ph type="body" sz="quarter" idx="36"/>
          </p:nvPr>
        </p:nvSpPr>
        <p:spPr>
          <a:xfrm>
            <a:off x="6569406" y="2721591"/>
            <a:ext cx="1684095" cy="634206"/>
          </a:xfrm>
        </p:spPr>
        <p:txBody>
          <a:bodyPr/>
          <a:lstStyle/>
          <a:p>
            <a:pPr algn="just"/>
            <a:r>
              <a:rPr lang="en-US" dirty="0"/>
              <a:t>To detect the face segment from the video frame. </a:t>
            </a:r>
            <a:endParaRPr lang="en-US" noProof="1"/>
          </a:p>
        </p:txBody>
      </p:sp>
      <p:pic>
        <p:nvPicPr>
          <p:cNvPr id="49" name="Picture Placeholder 30" descr="Network">
            <a:extLst>
              <a:ext uri="{FF2B5EF4-FFF2-40B4-BE49-F238E27FC236}">
                <a16:creationId xmlns:a16="http://schemas.microsoft.com/office/drawing/2014/main" id="{427698D4-A4B5-854F-87D5-B66DF453BD9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65" r="65"/>
          <a:stretch>
            <a:fillRect/>
          </a:stretch>
        </p:blipFill>
        <p:spPr>
          <a:xfrm>
            <a:off x="5486308" y="4292273"/>
            <a:ext cx="517329" cy="517329"/>
          </a:xfrm>
          <a:prstGeom prst="rect">
            <a:avLst/>
          </a:prstGeom>
          <a:noFill/>
          <a:ln w="95250" cap="sq" cmpd="sng" algn="ctr">
            <a:noFill/>
            <a:prstDash val="solid"/>
            <a:miter lim="800000"/>
          </a:ln>
          <a:effectLst/>
        </p:spPr>
      </p:pic>
      <p:sp>
        <p:nvSpPr>
          <p:cNvPr id="13" name="Text Placeholder 12">
            <a:extLst>
              <a:ext uri="{FF2B5EF4-FFF2-40B4-BE49-F238E27FC236}">
                <a16:creationId xmlns:a16="http://schemas.microsoft.com/office/drawing/2014/main" id="{A1A381F4-FED1-4DBE-86B2-2C8A89D7DFFE}"/>
              </a:ext>
            </a:extLst>
          </p:cNvPr>
          <p:cNvSpPr>
            <a:spLocks noGrp="1"/>
          </p:cNvSpPr>
          <p:nvPr>
            <p:ph type="body" sz="quarter" idx="45"/>
          </p:nvPr>
        </p:nvSpPr>
        <p:spPr/>
        <p:txBody>
          <a:bodyPr/>
          <a:lstStyle/>
          <a:p>
            <a:r>
              <a:rPr lang="en-US" dirty="0"/>
              <a:t>Classify</a:t>
            </a:r>
          </a:p>
        </p:txBody>
      </p:sp>
      <p:sp>
        <p:nvSpPr>
          <p:cNvPr id="14" name="Text Placeholder 13">
            <a:extLst>
              <a:ext uri="{FF2B5EF4-FFF2-40B4-BE49-F238E27FC236}">
                <a16:creationId xmlns:a16="http://schemas.microsoft.com/office/drawing/2014/main" id="{EF2EF3F1-E8C0-4986-AEF2-7A4C6C331C23}"/>
              </a:ext>
            </a:extLst>
          </p:cNvPr>
          <p:cNvSpPr>
            <a:spLocks noGrp="1"/>
          </p:cNvSpPr>
          <p:nvPr>
            <p:ph type="body" sz="quarter" idx="46"/>
          </p:nvPr>
        </p:nvSpPr>
        <p:spPr>
          <a:xfrm>
            <a:off x="6502388" y="4348308"/>
            <a:ext cx="1751113" cy="680233"/>
          </a:xfrm>
        </p:spPr>
        <p:txBody>
          <a:bodyPr/>
          <a:lstStyle/>
          <a:p>
            <a:pPr algn="just"/>
            <a:r>
              <a:rPr lang="en-US" dirty="0"/>
              <a:t>To classify the features in order to recognize the face detected. </a:t>
            </a:r>
            <a:endParaRPr lang="en-US" noProof="1"/>
          </a:p>
        </p:txBody>
      </p:sp>
      <p:sp>
        <p:nvSpPr>
          <p:cNvPr id="8" name="Text Placeholder 7">
            <a:extLst>
              <a:ext uri="{FF2B5EF4-FFF2-40B4-BE49-F238E27FC236}">
                <a16:creationId xmlns:a16="http://schemas.microsoft.com/office/drawing/2014/main" id="{3F1438D8-4715-4E36-AB12-9B63E931B12B}"/>
              </a:ext>
            </a:extLst>
          </p:cNvPr>
          <p:cNvSpPr>
            <a:spLocks noGrp="1"/>
          </p:cNvSpPr>
          <p:nvPr>
            <p:ph type="body" sz="quarter" idx="37"/>
          </p:nvPr>
        </p:nvSpPr>
        <p:spPr/>
        <p:txBody>
          <a:bodyPr/>
          <a:lstStyle/>
          <a:p>
            <a:r>
              <a:rPr lang="en-US" dirty="0"/>
              <a:t>Extract</a:t>
            </a:r>
          </a:p>
        </p:txBody>
      </p:sp>
      <p:sp>
        <p:nvSpPr>
          <p:cNvPr id="9" name="Text Placeholder 8">
            <a:extLst>
              <a:ext uri="{FF2B5EF4-FFF2-40B4-BE49-F238E27FC236}">
                <a16:creationId xmlns:a16="http://schemas.microsoft.com/office/drawing/2014/main" id="{C78451CB-94B6-41DA-90B3-95CAD1B0E7B0}"/>
              </a:ext>
            </a:extLst>
          </p:cNvPr>
          <p:cNvSpPr>
            <a:spLocks noGrp="1"/>
          </p:cNvSpPr>
          <p:nvPr>
            <p:ph type="body" sz="quarter" idx="38"/>
          </p:nvPr>
        </p:nvSpPr>
        <p:spPr>
          <a:xfrm>
            <a:off x="9984444" y="2741660"/>
            <a:ext cx="1684095" cy="687339"/>
          </a:xfrm>
        </p:spPr>
        <p:txBody>
          <a:bodyPr/>
          <a:lstStyle/>
          <a:p>
            <a:pPr algn="just"/>
            <a:r>
              <a:rPr lang="en-US" dirty="0"/>
              <a:t>To extract the useful features from the face detected. </a:t>
            </a:r>
            <a:endParaRPr lang="en-US" noProof="1"/>
          </a:p>
        </p:txBody>
      </p:sp>
      <p:sp>
        <p:nvSpPr>
          <p:cNvPr id="15" name="Text Placeholder 14">
            <a:extLst>
              <a:ext uri="{FF2B5EF4-FFF2-40B4-BE49-F238E27FC236}">
                <a16:creationId xmlns:a16="http://schemas.microsoft.com/office/drawing/2014/main" id="{FC1DF979-98E1-4AC5-AD23-ED75468F559A}"/>
              </a:ext>
            </a:extLst>
          </p:cNvPr>
          <p:cNvSpPr>
            <a:spLocks noGrp="1"/>
          </p:cNvSpPr>
          <p:nvPr>
            <p:ph type="body" sz="quarter" idx="47"/>
          </p:nvPr>
        </p:nvSpPr>
        <p:spPr/>
        <p:txBody>
          <a:bodyPr/>
          <a:lstStyle/>
          <a:p>
            <a:r>
              <a:rPr lang="en-US" dirty="0"/>
              <a:t>Record</a:t>
            </a:r>
          </a:p>
        </p:txBody>
      </p:sp>
      <p:sp>
        <p:nvSpPr>
          <p:cNvPr id="16" name="Text Placeholder 15">
            <a:extLst>
              <a:ext uri="{FF2B5EF4-FFF2-40B4-BE49-F238E27FC236}">
                <a16:creationId xmlns:a16="http://schemas.microsoft.com/office/drawing/2014/main" id="{3BA9121E-0479-4A4D-8BA9-E4CE6BAB52D6}"/>
              </a:ext>
            </a:extLst>
          </p:cNvPr>
          <p:cNvSpPr>
            <a:spLocks noGrp="1"/>
          </p:cNvSpPr>
          <p:nvPr>
            <p:ph type="body" sz="quarter" idx="48"/>
          </p:nvPr>
        </p:nvSpPr>
        <p:spPr>
          <a:xfrm>
            <a:off x="9984444" y="4292273"/>
            <a:ext cx="1684095" cy="736268"/>
          </a:xfrm>
        </p:spPr>
        <p:txBody>
          <a:bodyPr/>
          <a:lstStyle/>
          <a:p>
            <a:r>
              <a:rPr lang="en-US" dirty="0"/>
              <a:t>To record the attendance of the identified student.</a:t>
            </a:r>
            <a:endParaRPr lang="en-US" noProof="1"/>
          </a:p>
        </p:txBody>
      </p:sp>
      <p:sp>
        <p:nvSpPr>
          <p:cNvPr id="24" name="Text Placeholder 7">
            <a:extLst>
              <a:ext uri="{FF2B5EF4-FFF2-40B4-BE49-F238E27FC236}">
                <a16:creationId xmlns:a16="http://schemas.microsoft.com/office/drawing/2014/main" id="{032DDF73-F4E8-418A-8057-D2A9D3925929}"/>
              </a:ext>
            </a:extLst>
          </p:cNvPr>
          <p:cNvSpPr txBox="1">
            <a:spLocks/>
          </p:cNvSpPr>
          <p:nvPr/>
        </p:nvSpPr>
        <p:spPr>
          <a:xfrm>
            <a:off x="6569406" y="2235739"/>
            <a:ext cx="1872000" cy="360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18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Detect</a:t>
            </a:r>
          </a:p>
        </p:txBody>
      </p:sp>
      <p:sp>
        <p:nvSpPr>
          <p:cNvPr id="25" name="TextBox 24">
            <a:extLst>
              <a:ext uri="{FF2B5EF4-FFF2-40B4-BE49-F238E27FC236}">
                <a16:creationId xmlns:a16="http://schemas.microsoft.com/office/drawing/2014/main" id="{ED48814A-835A-4681-BC85-C18DD70E11AC}"/>
              </a:ext>
            </a:extLst>
          </p:cNvPr>
          <p:cNvSpPr txBox="1"/>
          <p:nvPr/>
        </p:nvSpPr>
        <p:spPr>
          <a:xfrm>
            <a:off x="9972675" y="6213621"/>
            <a:ext cx="981075" cy="149079"/>
          </a:xfrm>
          <a:prstGeom prst="rect">
            <a:avLst/>
          </a:prstGeom>
          <a:solidFill>
            <a:schemeClr val="tx1"/>
          </a:solidFill>
        </p:spPr>
        <p:txBody>
          <a:bodyPr wrap="square" rtlCol="0">
            <a:spAutoFit/>
          </a:bodyPr>
          <a:lstStyle/>
          <a:p>
            <a:endParaRPr lang="en-IN" dirty="0"/>
          </a:p>
        </p:txBody>
      </p:sp>
      <p:pic>
        <p:nvPicPr>
          <p:cNvPr id="18" name="Picture 17">
            <a:extLst>
              <a:ext uri="{FF2B5EF4-FFF2-40B4-BE49-F238E27FC236}">
                <a16:creationId xmlns:a16="http://schemas.microsoft.com/office/drawing/2014/main" id="{AA55D5C3-FB5A-4D32-BED2-F34DD146B55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901728" y="2579129"/>
            <a:ext cx="537263" cy="527734"/>
          </a:xfrm>
          <a:prstGeom prst="rect">
            <a:avLst/>
          </a:prstGeom>
        </p:spPr>
      </p:pic>
      <p:pic>
        <p:nvPicPr>
          <p:cNvPr id="27" name="Picture 26">
            <a:extLst>
              <a:ext uri="{FF2B5EF4-FFF2-40B4-BE49-F238E27FC236}">
                <a16:creationId xmlns:a16="http://schemas.microsoft.com/office/drawing/2014/main" id="{214DA7A1-03B5-4E3D-BB28-8288B75FB603}"/>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877023" y="4348967"/>
            <a:ext cx="483899" cy="483899"/>
          </a:xfrm>
          <a:prstGeom prst="rect">
            <a:avLst/>
          </a:prstGeom>
        </p:spPr>
      </p:pic>
      <p:sp>
        <p:nvSpPr>
          <p:cNvPr id="2" name="TextBox 1">
            <a:extLst>
              <a:ext uri="{FF2B5EF4-FFF2-40B4-BE49-F238E27FC236}">
                <a16:creationId xmlns:a16="http://schemas.microsoft.com/office/drawing/2014/main" id="{F9874B5E-1252-45E5-B267-98E1C9FF8089}"/>
              </a:ext>
            </a:extLst>
          </p:cNvPr>
          <p:cNvSpPr txBox="1"/>
          <p:nvPr/>
        </p:nvSpPr>
        <p:spPr>
          <a:xfrm>
            <a:off x="9438991" y="6073629"/>
            <a:ext cx="1872000" cy="505117"/>
          </a:xfrm>
          <a:prstGeom prst="rect">
            <a:avLst/>
          </a:prstGeom>
          <a:solidFill>
            <a:schemeClr val="bg1">
              <a:lumMod val="9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26498D8A-155E-4A03-9366-6BF0D531BFF4}"/>
              </a:ext>
            </a:extLst>
          </p:cNvPr>
          <p:cNvSpPr txBox="1"/>
          <p:nvPr/>
        </p:nvSpPr>
        <p:spPr>
          <a:xfrm>
            <a:off x="10872132" y="5850000"/>
            <a:ext cx="1175869" cy="886360"/>
          </a:xfrm>
          <a:prstGeom prst="rect">
            <a:avLst/>
          </a:prstGeom>
          <a:solidFill>
            <a:schemeClr val="bg1">
              <a:lumMod val="95000"/>
            </a:schemeClr>
          </a:solidFill>
        </p:spPr>
        <p:txBody>
          <a:bodyPr wrap="square" rtlCol="0">
            <a:spAutoFit/>
          </a:bodyPr>
          <a:lstStyle/>
          <a:p>
            <a:endParaRPr lang="en-IN" dirty="0"/>
          </a:p>
        </p:txBody>
      </p:sp>
    </p:spTree>
    <p:extLst>
      <p:ext uri="{BB962C8B-B14F-4D97-AF65-F5344CB8AC3E}">
        <p14:creationId xmlns:p14="http://schemas.microsoft.com/office/powerpoint/2010/main" val="2391441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B2306FF-10A0-4659-B666-1EB9CB4B3177}"/>
              </a:ext>
            </a:extLst>
          </p:cNvPr>
          <p:cNvSpPr/>
          <p:nvPr/>
        </p:nvSpPr>
        <p:spPr>
          <a:xfrm>
            <a:off x="4044191" y="1016023"/>
            <a:ext cx="4193797" cy="5744548"/>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Oval 7">
            <a:extLst>
              <a:ext uri="{FF2B5EF4-FFF2-40B4-BE49-F238E27FC236}">
                <a16:creationId xmlns:a16="http://schemas.microsoft.com/office/drawing/2014/main" id="{AE80B544-8DBA-4568-9255-68B9B97B0BFC}"/>
              </a:ext>
            </a:extLst>
          </p:cNvPr>
          <p:cNvSpPr/>
          <p:nvPr/>
        </p:nvSpPr>
        <p:spPr>
          <a:xfrm>
            <a:off x="4913688" y="1158286"/>
            <a:ext cx="2073996" cy="57259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Registration</a:t>
            </a:r>
          </a:p>
        </p:txBody>
      </p:sp>
      <p:sp>
        <p:nvSpPr>
          <p:cNvPr id="9" name="Oval 8">
            <a:extLst>
              <a:ext uri="{FF2B5EF4-FFF2-40B4-BE49-F238E27FC236}">
                <a16:creationId xmlns:a16="http://schemas.microsoft.com/office/drawing/2014/main" id="{51C56BF9-6D4F-4EF2-8663-742B1106658B}"/>
              </a:ext>
            </a:extLst>
          </p:cNvPr>
          <p:cNvSpPr/>
          <p:nvPr/>
        </p:nvSpPr>
        <p:spPr>
          <a:xfrm>
            <a:off x="4913687" y="1874099"/>
            <a:ext cx="2073995" cy="562855"/>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Book Antiqua" panose="02040602050305030304" pitchFamily="18" charset="0"/>
              </a:rPr>
              <a:t>Take</a:t>
            </a:r>
            <a:r>
              <a:rPr lang="en-US" b="1" dirty="0">
                <a:solidFill>
                  <a:schemeClr val="tx1"/>
                </a:solidFill>
                <a:latin typeface="Book Antiqua" panose="02040602050305030304" pitchFamily="18" charset="0"/>
              </a:rPr>
              <a:t> </a:t>
            </a:r>
          </a:p>
          <a:p>
            <a:pPr algn="ctr"/>
            <a:r>
              <a:rPr lang="en-US" sz="1200" b="1" dirty="0">
                <a:solidFill>
                  <a:schemeClr val="tx1"/>
                </a:solidFill>
                <a:latin typeface="Book Antiqua" panose="02040602050305030304" pitchFamily="18" charset="0"/>
              </a:rPr>
              <a:t>Picture</a:t>
            </a:r>
            <a:endParaRPr lang="en-IN" sz="1200" b="1" dirty="0">
              <a:solidFill>
                <a:schemeClr val="tx1"/>
              </a:solidFill>
              <a:latin typeface="Book Antiqua" panose="02040602050305030304" pitchFamily="18" charset="0"/>
            </a:endParaRPr>
          </a:p>
        </p:txBody>
      </p:sp>
      <p:sp>
        <p:nvSpPr>
          <p:cNvPr id="10" name="Oval 9">
            <a:extLst>
              <a:ext uri="{FF2B5EF4-FFF2-40B4-BE49-F238E27FC236}">
                <a16:creationId xmlns:a16="http://schemas.microsoft.com/office/drawing/2014/main" id="{901FE67C-0F08-445A-BD68-F479F160F70E}"/>
              </a:ext>
            </a:extLst>
          </p:cNvPr>
          <p:cNvSpPr/>
          <p:nvPr/>
        </p:nvSpPr>
        <p:spPr>
          <a:xfrm>
            <a:off x="4913686" y="2682053"/>
            <a:ext cx="2073996" cy="65251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Save</a:t>
            </a:r>
          </a:p>
        </p:txBody>
      </p:sp>
      <p:sp>
        <p:nvSpPr>
          <p:cNvPr id="11" name="Oval 10">
            <a:extLst>
              <a:ext uri="{FF2B5EF4-FFF2-40B4-BE49-F238E27FC236}">
                <a16:creationId xmlns:a16="http://schemas.microsoft.com/office/drawing/2014/main" id="{9724FBAA-52FB-40F5-9C10-BB5BE6F8A4F6}"/>
              </a:ext>
            </a:extLst>
          </p:cNvPr>
          <p:cNvSpPr/>
          <p:nvPr/>
        </p:nvSpPr>
        <p:spPr>
          <a:xfrm>
            <a:off x="4879131" y="3544409"/>
            <a:ext cx="2136791" cy="5948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Take</a:t>
            </a:r>
            <a:r>
              <a:rPr lang="en-IN" b="1" dirty="0">
                <a:solidFill>
                  <a:schemeClr val="tx1"/>
                </a:solidFill>
                <a:latin typeface="Book Antiqua" panose="02040602050305030304" pitchFamily="18" charset="0"/>
              </a:rPr>
              <a:t> </a:t>
            </a:r>
            <a:r>
              <a:rPr lang="en-IN" sz="1200" b="1" dirty="0">
                <a:solidFill>
                  <a:schemeClr val="tx1"/>
                </a:solidFill>
                <a:latin typeface="Book Antiqua" panose="02040602050305030304" pitchFamily="18" charset="0"/>
              </a:rPr>
              <a:t>Attendance</a:t>
            </a:r>
          </a:p>
        </p:txBody>
      </p:sp>
      <p:sp>
        <p:nvSpPr>
          <p:cNvPr id="12" name="Oval 11">
            <a:extLst>
              <a:ext uri="{FF2B5EF4-FFF2-40B4-BE49-F238E27FC236}">
                <a16:creationId xmlns:a16="http://schemas.microsoft.com/office/drawing/2014/main" id="{91D2E2B8-7435-496F-B8FF-5C6B0D79D51B}"/>
              </a:ext>
            </a:extLst>
          </p:cNvPr>
          <p:cNvSpPr/>
          <p:nvPr/>
        </p:nvSpPr>
        <p:spPr>
          <a:xfrm>
            <a:off x="4913686" y="5410960"/>
            <a:ext cx="2136792" cy="546007"/>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Quit</a:t>
            </a:r>
          </a:p>
        </p:txBody>
      </p:sp>
      <p:cxnSp>
        <p:nvCxnSpPr>
          <p:cNvPr id="14" name="Straight Connector 13">
            <a:extLst>
              <a:ext uri="{FF2B5EF4-FFF2-40B4-BE49-F238E27FC236}">
                <a16:creationId xmlns:a16="http://schemas.microsoft.com/office/drawing/2014/main" id="{26CB4A64-BD72-4DDB-83ED-937D82892A9A}"/>
              </a:ext>
            </a:extLst>
          </p:cNvPr>
          <p:cNvCxnSpPr>
            <a:cxnSpLocks/>
            <a:stCxn id="8" idx="6"/>
          </p:cNvCxnSpPr>
          <p:nvPr/>
        </p:nvCxnSpPr>
        <p:spPr>
          <a:xfrm>
            <a:off x="6987684" y="1444583"/>
            <a:ext cx="1509989" cy="2364019"/>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09C5185E-041B-44D3-A7FF-84F6C6D3CB1B}"/>
              </a:ext>
            </a:extLst>
          </p:cNvPr>
          <p:cNvSpPr txBox="1"/>
          <p:nvPr/>
        </p:nvSpPr>
        <p:spPr>
          <a:xfrm>
            <a:off x="2553336" y="5111568"/>
            <a:ext cx="954723" cy="369332"/>
          </a:xfrm>
          <a:prstGeom prst="rect">
            <a:avLst/>
          </a:prstGeom>
          <a:solidFill>
            <a:schemeClr val="bg1">
              <a:lumMod val="65000"/>
            </a:schemeClr>
          </a:solidFill>
          <a:ln>
            <a:solidFill>
              <a:schemeClr val="tx1"/>
            </a:solidFill>
          </a:ln>
        </p:spPr>
        <p:txBody>
          <a:bodyPr wrap="square" rtlCol="0">
            <a:spAutoFit/>
          </a:bodyPr>
          <a:lstStyle/>
          <a:p>
            <a:pPr algn="ctr"/>
            <a:r>
              <a:rPr lang="en-IN" dirty="0"/>
              <a:t>Admin</a:t>
            </a:r>
          </a:p>
        </p:txBody>
      </p:sp>
      <p:sp>
        <p:nvSpPr>
          <p:cNvPr id="16" name="TextBox 15">
            <a:extLst>
              <a:ext uri="{FF2B5EF4-FFF2-40B4-BE49-F238E27FC236}">
                <a16:creationId xmlns:a16="http://schemas.microsoft.com/office/drawing/2014/main" id="{E17396A5-0943-40E3-A939-CB2956FFEE52}"/>
              </a:ext>
            </a:extLst>
          </p:cNvPr>
          <p:cNvSpPr txBox="1"/>
          <p:nvPr/>
        </p:nvSpPr>
        <p:spPr>
          <a:xfrm>
            <a:off x="8584315" y="5111568"/>
            <a:ext cx="954723" cy="369332"/>
          </a:xfrm>
          <a:prstGeom prst="rect">
            <a:avLst/>
          </a:prstGeom>
          <a:solidFill>
            <a:schemeClr val="bg1">
              <a:lumMod val="65000"/>
            </a:schemeClr>
          </a:solidFill>
          <a:ln>
            <a:solidFill>
              <a:schemeClr val="tx1"/>
            </a:solidFill>
          </a:ln>
        </p:spPr>
        <p:txBody>
          <a:bodyPr wrap="square" rtlCol="0">
            <a:spAutoFit/>
          </a:bodyPr>
          <a:lstStyle/>
          <a:p>
            <a:pPr algn="ctr"/>
            <a:r>
              <a:rPr lang="en-IN" dirty="0"/>
              <a:t>User</a:t>
            </a:r>
          </a:p>
        </p:txBody>
      </p:sp>
      <p:cxnSp>
        <p:nvCxnSpPr>
          <p:cNvPr id="18" name="Straight Connector 17">
            <a:extLst>
              <a:ext uri="{FF2B5EF4-FFF2-40B4-BE49-F238E27FC236}">
                <a16:creationId xmlns:a16="http://schemas.microsoft.com/office/drawing/2014/main" id="{A6C8B089-3430-4116-BA19-568624C18E26}"/>
              </a:ext>
            </a:extLst>
          </p:cNvPr>
          <p:cNvCxnSpPr>
            <a:cxnSpLocks/>
          </p:cNvCxnSpPr>
          <p:nvPr/>
        </p:nvCxnSpPr>
        <p:spPr>
          <a:xfrm flipH="1">
            <a:off x="7015923" y="3809297"/>
            <a:ext cx="1481750" cy="32552"/>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1CA50C9-5566-418D-9DC2-25E24117E250}"/>
              </a:ext>
            </a:extLst>
          </p:cNvPr>
          <p:cNvCxnSpPr>
            <a:cxnSpLocks/>
            <a:stCxn id="9" idx="6"/>
          </p:cNvCxnSpPr>
          <p:nvPr/>
        </p:nvCxnSpPr>
        <p:spPr>
          <a:xfrm>
            <a:off x="6987682" y="2155527"/>
            <a:ext cx="1509991" cy="1650833"/>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1DD6ACD-6FEF-4B3C-A3BD-E4CD82613B14}"/>
              </a:ext>
            </a:extLst>
          </p:cNvPr>
          <p:cNvCxnSpPr>
            <a:cxnSpLocks/>
            <a:endCxn id="12" idx="2"/>
          </p:cNvCxnSpPr>
          <p:nvPr/>
        </p:nvCxnSpPr>
        <p:spPr>
          <a:xfrm>
            <a:off x="3568626" y="3808602"/>
            <a:ext cx="1345060" cy="1875362"/>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1C224002-7DBD-47C8-9937-FBEA1D691F8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 b="15865"/>
          <a:stretch/>
        </p:blipFill>
        <p:spPr>
          <a:xfrm>
            <a:off x="2184707" y="2634863"/>
            <a:ext cx="1691980" cy="2506868"/>
          </a:xfrm>
          <a:prstGeom prst="rect">
            <a:avLst/>
          </a:prstGeom>
          <a:noFill/>
        </p:spPr>
      </p:pic>
      <p:pic>
        <p:nvPicPr>
          <p:cNvPr id="40" name="Picture 39">
            <a:extLst>
              <a:ext uri="{FF2B5EF4-FFF2-40B4-BE49-F238E27FC236}">
                <a16:creationId xmlns:a16="http://schemas.microsoft.com/office/drawing/2014/main" id="{7447B6D9-DB58-450C-9FB0-163BFB097AF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 b="15865"/>
          <a:stretch/>
        </p:blipFill>
        <p:spPr>
          <a:xfrm>
            <a:off x="8215687" y="2634863"/>
            <a:ext cx="1691980" cy="2506868"/>
          </a:xfrm>
          <a:prstGeom prst="rect">
            <a:avLst/>
          </a:prstGeom>
          <a:noFill/>
        </p:spPr>
      </p:pic>
      <p:sp>
        <p:nvSpPr>
          <p:cNvPr id="41" name="TextBox 40">
            <a:extLst>
              <a:ext uri="{FF2B5EF4-FFF2-40B4-BE49-F238E27FC236}">
                <a16:creationId xmlns:a16="http://schemas.microsoft.com/office/drawing/2014/main" id="{BF2E40F4-253D-4E51-910A-0C4AD7586457}"/>
              </a:ext>
            </a:extLst>
          </p:cNvPr>
          <p:cNvSpPr txBox="1"/>
          <p:nvPr/>
        </p:nvSpPr>
        <p:spPr>
          <a:xfrm>
            <a:off x="3146592" y="212603"/>
            <a:ext cx="5898814" cy="646331"/>
          </a:xfrm>
          <a:prstGeom prst="rect">
            <a:avLst/>
          </a:prstGeom>
          <a:noFill/>
        </p:spPr>
        <p:txBody>
          <a:bodyPr wrap="square" rtlCol="0">
            <a:spAutoFit/>
          </a:bodyPr>
          <a:lstStyle/>
          <a:p>
            <a:pPr algn="ctr"/>
            <a:r>
              <a:rPr lang="en-IN" sz="3600" b="1" u="sng" dirty="0">
                <a:solidFill>
                  <a:schemeClr val="bg2">
                    <a:lumMod val="25000"/>
                  </a:schemeClr>
                </a:solidFill>
                <a:latin typeface="AR JULIAN" panose="02000000000000000000" pitchFamily="2" charset="0"/>
              </a:rPr>
              <a:t>Use Case diagram</a:t>
            </a:r>
          </a:p>
        </p:txBody>
      </p:sp>
      <p:cxnSp>
        <p:nvCxnSpPr>
          <p:cNvPr id="27" name="Straight Connector 26">
            <a:extLst>
              <a:ext uri="{FF2B5EF4-FFF2-40B4-BE49-F238E27FC236}">
                <a16:creationId xmlns:a16="http://schemas.microsoft.com/office/drawing/2014/main" id="{997F80CF-4101-47E5-99AC-FCA90EF96FBD}"/>
              </a:ext>
            </a:extLst>
          </p:cNvPr>
          <p:cNvCxnSpPr>
            <a:cxnSpLocks/>
            <a:endCxn id="12" idx="6"/>
          </p:cNvCxnSpPr>
          <p:nvPr/>
        </p:nvCxnSpPr>
        <p:spPr>
          <a:xfrm flipH="1">
            <a:off x="7050478" y="3806360"/>
            <a:ext cx="1469121" cy="1877604"/>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426277B-0333-46B6-AA38-1EFC0CB6ECEF}"/>
              </a:ext>
            </a:extLst>
          </p:cNvPr>
          <p:cNvCxnSpPr>
            <a:cxnSpLocks/>
            <a:stCxn id="10" idx="6"/>
          </p:cNvCxnSpPr>
          <p:nvPr/>
        </p:nvCxnSpPr>
        <p:spPr>
          <a:xfrm>
            <a:off x="6987682" y="3008310"/>
            <a:ext cx="1509991" cy="798050"/>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DAFB5142-059E-4EC2-95D7-D152F360E4A0}"/>
              </a:ext>
            </a:extLst>
          </p:cNvPr>
          <p:cNvSpPr/>
          <p:nvPr/>
        </p:nvSpPr>
        <p:spPr>
          <a:xfrm>
            <a:off x="4872818" y="4518668"/>
            <a:ext cx="2136792" cy="546007"/>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View </a:t>
            </a:r>
          </a:p>
        </p:txBody>
      </p:sp>
      <p:cxnSp>
        <p:nvCxnSpPr>
          <p:cNvPr id="69" name="Straight Connector 68">
            <a:extLst>
              <a:ext uri="{FF2B5EF4-FFF2-40B4-BE49-F238E27FC236}">
                <a16:creationId xmlns:a16="http://schemas.microsoft.com/office/drawing/2014/main" id="{93B60653-FE8A-4768-B4BF-80D5FFED1EC9}"/>
              </a:ext>
            </a:extLst>
          </p:cNvPr>
          <p:cNvCxnSpPr>
            <a:cxnSpLocks/>
          </p:cNvCxnSpPr>
          <p:nvPr/>
        </p:nvCxnSpPr>
        <p:spPr>
          <a:xfrm flipH="1">
            <a:off x="7009610" y="3786775"/>
            <a:ext cx="1488063" cy="1004896"/>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D8AB197-8385-4B3C-9237-17A681641B56}"/>
              </a:ext>
            </a:extLst>
          </p:cNvPr>
          <p:cNvCxnSpPr>
            <a:cxnSpLocks/>
          </p:cNvCxnSpPr>
          <p:nvPr/>
        </p:nvCxnSpPr>
        <p:spPr>
          <a:xfrm>
            <a:off x="3546700" y="3773205"/>
            <a:ext cx="1326118" cy="1016225"/>
          </a:xfrm>
          <a:prstGeom prst="line">
            <a:avLst/>
          </a:prstGeom>
          <a:ln w="19050">
            <a:solidFill>
              <a:schemeClr val="tx1"/>
            </a:solidFill>
          </a:ln>
          <a:effectLst>
            <a:glow>
              <a:schemeClr val="tx1">
                <a:alpha val="60000"/>
              </a:schemeClr>
            </a:glo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7763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271A262-63B2-4D84-B4A9-78728BA82CB1}"/>
              </a:ext>
            </a:extLst>
          </p:cNvPr>
          <p:cNvSpPr txBox="1"/>
          <p:nvPr/>
        </p:nvSpPr>
        <p:spPr>
          <a:xfrm>
            <a:off x="2483840" y="-11636"/>
            <a:ext cx="7101000" cy="646331"/>
          </a:xfrm>
          <a:prstGeom prst="rect">
            <a:avLst/>
          </a:prstGeom>
          <a:noFill/>
        </p:spPr>
        <p:txBody>
          <a:bodyPr wrap="square" rtlCol="0">
            <a:spAutoFit/>
          </a:bodyPr>
          <a:lstStyle/>
          <a:p>
            <a:r>
              <a:rPr lang="en-IN" sz="3600" b="1" u="sng" dirty="0">
                <a:latin typeface="AR JULIAN" panose="02000000000000000000" pitchFamily="2" charset="0"/>
              </a:rPr>
              <a:t> </a:t>
            </a:r>
            <a:r>
              <a:rPr lang="en-IN" sz="3600" b="1" u="sng" dirty="0">
                <a:solidFill>
                  <a:schemeClr val="bg2">
                    <a:lumMod val="25000"/>
                  </a:schemeClr>
                </a:solidFill>
                <a:latin typeface="AR JULIAN" panose="02000000000000000000" pitchFamily="2" charset="0"/>
              </a:rPr>
              <a:t>Data flow diagram (level 0)</a:t>
            </a:r>
            <a:endParaRPr lang="en-IN" sz="3600" dirty="0">
              <a:solidFill>
                <a:schemeClr val="bg2">
                  <a:lumMod val="25000"/>
                </a:schemeClr>
              </a:solidFill>
              <a:latin typeface="AR JULIAN" panose="02000000000000000000" pitchFamily="2" charset="0"/>
            </a:endParaRPr>
          </a:p>
        </p:txBody>
      </p:sp>
      <p:cxnSp>
        <p:nvCxnSpPr>
          <p:cNvPr id="26" name="Connector: Elbow 25">
            <a:extLst>
              <a:ext uri="{FF2B5EF4-FFF2-40B4-BE49-F238E27FC236}">
                <a16:creationId xmlns:a16="http://schemas.microsoft.com/office/drawing/2014/main" id="{2359755C-BCF8-440B-A05A-3225DC6852A4}"/>
              </a:ext>
            </a:extLst>
          </p:cNvPr>
          <p:cNvCxnSpPr>
            <a:cxnSpLocks/>
            <a:stCxn id="63" idx="3"/>
            <a:endCxn id="56" idx="3"/>
          </p:cNvCxnSpPr>
          <p:nvPr/>
        </p:nvCxnSpPr>
        <p:spPr>
          <a:xfrm>
            <a:off x="3816696" y="3693138"/>
            <a:ext cx="1032230" cy="217389"/>
          </a:xfrm>
          <a:prstGeom prst="bentConnector4">
            <a:avLst>
              <a:gd name="adj1" fmla="val 34381"/>
              <a:gd name="adj2" fmla="val 205157"/>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45" name="Connector: Elbow 44">
            <a:extLst>
              <a:ext uri="{FF2B5EF4-FFF2-40B4-BE49-F238E27FC236}">
                <a16:creationId xmlns:a16="http://schemas.microsoft.com/office/drawing/2014/main" id="{A7C8AC85-EF4C-4532-AD38-26DF674A9F62}"/>
              </a:ext>
            </a:extLst>
          </p:cNvPr>
          <p:cNvCxnSpPr>
            <a:cxnSpLocks/>
          </p:cNvCxnSpPr>
          <p:nvPr/>
        </p:nvCxnSpPr>
        <p:spPr>
          <a:xfrm flipV="1">
            <a:off x="2877424" y="2701409"/>
            <a:ext cx="1744910" cy="117292"/>
          </a:xfrm>
          <a:prstGeom prst="bentConnector3">
            <a:avLst>
              <a:gd name="adj1" fmla="val 50000"/>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48" name="Connector: Elbow 47">
            <a:extLst>
              <a:ext uri="{FF2B5EF4-FFF2-40B4-BE49-F238E27FC236}">
                <a16:creationId xmlns:a16="http://schemas.microsoft.com/office/drawing/2014/main" id="{D3A5FEEE-0B7D-482E-895A-FDD4CF8C6D07}"/>
              </a:ext>
            </a:extLst>
          </p:cNvPr>
          <p:cNvCxnSpPr>
            <a:cxnSpLocks/>
            <a:endCxn id="56" idx="2"/>
          </p:cNvCxnSpPr>
          <p:nvPr/>
        </p:nvCxnSpPr>
        <p:spPr>
          <a:xfrm flipV="1">
            <a:off x="2877424" y="3142291"/>
            <a:ext cx="1649057" cy="117292"/>
          </a:xfrm>
          <a:prstGeom prst="bentConnector3">
            <a:avLst>
              <a:gd name="adj1" fmla="val 50000"/>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2D3E6270-EAEB-4179-965E-8B28D19DEEC3}"/>
              </a:ext>
            </a:extLst>
          </p:cNvPr>
          <p:cNvCxnSpPr>
            <a:cxnSpLocks/>
            <a:endCxn id="56" idx="1"/>
          </p:cNvCxnSpPr>
          <p:nvPr/>
        </p:nvCxnSpPr>
        <p:spPr>
          <a:xfrm>
            <a:off x="2877424" y="2374055"/>
            <a:ext cx="1971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AC1CAA69-F442-45AB-A1F6-C272C49CAD87}"/>
              </a:ext>
            </a:extLst>
          </p:cNvPr>
          <p:cNvCxnSpPr>
            <a:cxnSpLocks/>
            <a:stCxn id="56" idx="4"/>
          </p:cNvCxnSpPr>
          <p:nvPr/>
        </p:nvCxnSpPr>
        <p:spPr>
          <a:xfrm flipH="1" flipV="1">
            <a:off x="5225922" y="3969149"/>
            <a:ext cx="401456" cy="2595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989A6689-9FDB-43F5-B561-6201652B1AAD}"/>
              </a:ext>
            </a:extLst>
          </p:cNvPr>
          <p:cNvCxnSpPr>
            <a:cxnSpLocks/>
            <a:stCxn id="56" idx="6"/>
          </p:cNvCxnSpPr>
          <p:nvPr/>
        </p:nvCxnSpPr>
        <p:spPr>
          <a:xfrm>
            <a:off x="6728275" y="3142291"/>
            <a:ext cx="27372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Oval 55">
            <a:extLst>
              <a:ext uri="{FF2B5EF4-FFF2-40B4-BE49-F238E27FC236}">
                <a16:creationId xmlns:a16="http://schemas.microsoft.com/office/drawing/2014/main" id="{91913ED7-898E-46AA-9996-E251220161BA}"/>
              </a:ext>
            </a:extLst>
          </p:cNvPr>
          <p:cNvSpPr/>
          <p:nvPr/>
        </p:nvSpPr>
        <p:spPr>
          <a:xfrm>
            <a:off x="4526481" y="2055841"/>
            <a:ext cx="2201794" cy="2172900"/>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pPr algn="ctr"/>
            <a:r>
              <a:rPr lang="en-IN" dirty="0">
                <a:solidFill>
                  <a:schemeClr val="tx1"/>
                </a:solidFill>
              </a:rPr>
              <a:t>Attendance system by face recognition</a:t>
            </a:r>
          </a:p>
          <a:p>
            <a:pPr algn="ctr"/>
            <a:endParaRPr lang="en-IN" dirty="0">
              <a:solidFill>
                <a:schemeClr val="tx1"/>
              </a:solidFill>
            </a:endParaRPr>
          </a:p>
        </p:txBody>
      </p:sp>
      <p:sp>
        <p:nvSpPr>
          <p:cNvPr id="60" name="TextBox 59">
            <a:extLst>
              <a:ext uri="{FF2B5EF4-FFF2-40B4-BE49-F238E27FC236}">
                <a16:creationId xmlns:a16="http://schemas.microsoft.com/office/drawing/2014/main" id="{6F02215C-E767-4346-BB90-6D807C6FAA23}"/>
              </a:ext>
            </a:extLst>
          </p:cNvPr>
          <p:cNvSpPr txBox="1"/>
          <p:nvPr/>
        </p:nvSpPr>
        <p:spPr>
          <a:xfrm>
            <a:off x="1636259" y="2220166"/>
            <a:ext cx="2021746" cy="307777"/>
          </a:xfrm>
          <a:prstGeom prst="rect">
            <a:avLst/>
          </a:prstGeom>
          <a:noFill/>
        </p:spPr>
        <p:txBody>
          <a:bodyPr wrap="square" rtlCol="0">
            <a:spAutoFit/>
          </a:bodyPr>
          <a:lstStyle/>
          <a:p>
            <a:r>
              <a:rPr lang="en-US" sz="1400" b="1" dirty="0"/>
              <a:t>Registration</a:t>
            </a:r>
            <a:endParaRPr lang="en-IN" sz="1400" b="1" dirty="0"/>
          </a:p>
        </p:txBody>
      </p:sp>
      <p:sp>
        <p:nvSpPr>
          <p:cNvPr id="61" name="TextBox 60">
            <a:extLst>
              <a:ext uri="{FF2B5EF4-FFF2-40B4-BE49-F238E27FC236}">
                <a16:creationId xmlns:a16="http://schemas.microsoft.com/office/drawing/2014/main" id="{83C59D95-2448-4206-BBAA-E903C31BF78D}"/>
              </a:ext>
            </a:extLst>
          </p:cNvPr>
          <p:cNvSpPr txBox="1"/>
          <p:nvPr/>
        </p:nvSpPr>
        <p:spPr>
          <a:xfrm>
            <a:off x="1636259" y="2664812"/>
            <a:ext cx="1148886" cy="307777"/>
          </a:xfrm>
          <a:prstGeom prst="rect">
            <a:avLst/>
          </a:prstGeom>
          <a:noFill/>
        </p:spPr>
        <p:txBody>
          <a:bodyPr wrap="square" rtlCol="0">
            <a:spAutoFit/>
          </a:bodyPr>
          <a:lstStyle/>
          <a:p>
            <a:r>
              <a:rPr lang="en-US" sz="1400" b="1" dirty="0"/>
              <a:t>T</a:t>
            </a:r>
            <a:r>
              <a:rPr lang="en-IN" sz="1400" b="1" dirty="0"/>
              <a:t>ake Images</a:t>
            </a:r>
          </a:p>
        </p:txBody>
      </p:sp>
      <p:sp>
        <p:nvSpPr>
          <p:cNvPr id="62" name="TextBox 61">
            <a:extLst>
              <a:ext uri="{FF2B5EF4-FFF2-40B4-BE49-F238E27FC236}">
                <a16:creationId xmlns:a16="http://schemas.microsoft.com/office/drawing/2014/main" id="{FBC3D77F-9B64-413D-8835-38941A9B9C84}"/>
              </a:ext>
            </a:extLst>
          </p:cNvPr>
          <p:cNvSpPr txBox="1"/>
          <p:nvPr/>
        </p:nvSpPr>
        <p:spPr>
          <a:xfrm>
            <a:off x="1636259" y="3094603"/>
            <a:ext cx="1299594" cy="307777"/>
          </a:xfrm>
          <a:prstGeom prst="rect">
            <a:avLst/>
          </a:prstGeom>
          <a:noFill/>
        </p:spPr>
        <p:txBody>
          <a:bodyPr wrap="square" rtlCol="0">
            <a:spAutoFit/>
          </a:bodyPr>
          <a:lstStyle/>
          <a:p>
            <a:r>
              <a:rPr lang="en-US" sz="1400" b="1" dirty="0"/>
              <a:t>Save profile</a:t>
            </a:r>
            <a:endParaRPr lang="en-IN" sz="1400" b="1" dirty="0"/>
          </a:p>
        </p:txBody>
      </p:sp>
      <p:sp>
        <p:nvSpPr>
          <p:cNvPr id="63" name="TextBox 62">
            <a:extLst>
              <a:ext uri="{FF2B5EF4-FFF2-40B4-BE49-F238E27FC236}">
                <a16:creationId xmlns:a16="http://schemas.microsoft.com/office/drawing/2014/main" id="{890B8A7A-0F14-458D-9305-386FE8EC4E0D}"/>
              </a:ext>
            </a:extLst>
          </p:cNvPr>
          <p:cNvSpPr txBox="1"/>
          <p:nvPr/>
        </p:nvSpPr>
        <p:spPr>
          <a:xfrm>
            <a:off x="2298583" y="3539249"/>
            <a:ext cx="1518113" cy="307777"/>
          </a:xfrm>
          <a:prstGeom prst="rect">
            <a:avLst/>
          </a:prstGeom>
          <a:noFill/>
        </p:spPr>
        <p:txBody>
          <a:bodyPr wrap="square" rtlCol="0">
            <a:spAutoFit/>
          </a:bodyPr>
          <a:lstStyle/>
          <a:p>
            <a:r>
              <a:rPr lang="en-US" sz="1400" b="1" dirty="0"/>
              <a:t>Take Attendance</a:t>
            </a:r>
            <a:endParaRPr lang="en-IN" sz="1400" b="1" dirty="0"/>
          </a:p>
        </p:txBody>
      </p:sp>
      <p:sp>
        <p:nvSpPr>
          <p:cNvPr id="75" name="TextBox 74">
            <a:extLst>
              <a:ext uri="{FF2B5EF4-FFF2-40B4-BE49-F238E27FC236}">
                <a16:creationId xmlns:a16="http://schemas.microsoft.com/office/drawing/2014/main" id="{41878748-287B-4DF1-BBD7-D59337EB458B}"/>
              </a:ext>
            </a:extLst>
          </p:cNvPr>
          <p:cNvSpPr txBox="1"/>
          <p:nvPr/>
        </p:nvSpPr>
        <p:spPr>
          <a:xfrm>
            <a:off x="9314576" y="3444988"/>
            <a:ext cx="2180438" cy="307777"/>
          </a:xfrm>
          <a:prstGeom prst="rect">
            <a:avLst/>
          </a:prstGeom>
          <a:noFill/>
        </p:spPr>
        <p:txBody>
          <a:bodyPr wrap="square" rtlCol="0">
            <a:spAutoFit/>
          </a:bodyPr>
          <a:lstStyle/>
          <a:p>
            <a:r>
              <a:rPr lang="en-US" sz="1400" b="1" dirty="0"/>
              <a:t>Quit</a:t>
            </a:r>
            <a:endParaRPr lang="en-IN" sz="1400" b="1" dirty="0"/>
          </a:p>
        </p:txBody>
      </p:sp>
      <p:cxnSp>
        <p:nvCxnSpPr>
          <p:cNvPr id="15" name="Straight Arrow Connector 14">
            <a:extLst>
              <a:ext uri="{FF2B5EF4-FFF2-40B4-BE49-F238E27FC236}">
                <a16:creationId xmlns:a16="http://schemas.microsoft.com/office/drawing/2014/main" id="{22F71C07-319D-454C-AF53-18661711E87C}"/>
              </a:ext>
            </a:extLst>
          </p:cNvPr>
          <p:cNvCxnSpPr>
            <a:cxnSpLocks/>
          </p:cNvCxnSpPr>
          <p:nvPr/>
        </p:nvCxnSpPr>
        <p:spPr>
          <a:xfrm>
            <a:off x="6615555" y="2664812"/>
            <a:ext cx="25955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70AEADE2-09FC-4D0A-B370-B5BE0609DC3D}"/>
              </a:ext>
            </a:extLst>
          </p:cNvPr>
          <p:cNvSpPr txBox="1"/>
          <p:nvPr/>
        </p:nvSpPr>
        <p:spPr>
          <a:xfrm>
            <a:off x="9314576" y="2510923"/>
            <a:ext cx="2180438" cy="307777"/>
          </a:xfrm>
          <a:prstGeom prst="rect">
            <a:avLst/>
          </a:prstGeom>
          <a:noFill/>
        </p:spPr>
        <p:txBody>
          <a:bodyPr wrap="square" rtlCol="0">
            <a:spAutoFit/>
          </a:bodyPr>
          <a:lstStyle/>
          <a:p>
            <a:r>
              <a:rPr lang="en-US" sz="1400" b="1" dirty="0"/>
              <a:t>Student Details</a:t>
            </a:r>
            <a:endParaRPr lang="en-IN" sz="1400" b="1" dirty="0"/>
          </a:p>
        </p:txBody>
      </p:sp>
      <p:sp>
        <p:nvSpPr>
          <p:cNvPr id="21" name="TextBox 20">
            <a:extLst>
              <a:ext uri="{FF2B5EF4-FFF2-40B4-BE49-F238E27FC236}">
                <a16:creationId xmlns:a16="http://schemas.microsoft.com/office/drawing/2014/main" id="{A3B66C3F-8C8D-4CF4-99A1-144545D254D6}"/>
              </a:ext>
            </a:extLst>
          </p:cNvPr>
          <p:cNvSpPr txBox="1"/>
          <p:nvPr/>
        </p:nvSpPr>
        <p:spPr>
          <a:xfrm>
            <a:off x="9486878" y="2985110"/>
            <a:ext cx="2180438" cy="307777"/>
          </a:xfrm>
          <a:prstGeom prst="rect">
            <a:avLst/>
          </a:prstGeom>
          <a:noFill/>
        </p:spPr>
        <p:txBody>
          <a:bodyPr wrap="square" rtlCol="0">
            <a:spAutoFit/>
          </a:bodyPr>
          <a:lstStyle/>
          <a:p>
            <a:r>
              <a:rPr lang="en-US" sz="1400" b="1" dirty="0"/>
              <a:t>Attendance Report</a:t>
            </a:r>
            <a:endParaRPr lang="en-IN" sz="1400" b="1" dirty="0"/>
          </a:p>
        </p:txBody>
      </p:sp>
      <p:cxnSp>
        <p:nvCxnSpPr>
          <p:cNvPr id="29" name="Straight Arrow Connector 28">
            <a:extLst>
              <a:ext uri="{FF2B5EF4-FFF2-40B4-BE49-F238E27FC236}">
                <a16:creationId xmlns:a16="http://schemas.microsoft.com/office/drawing/2014/main" id="{A05E46DF-E9A3-4558-87CB-C76CB01456F2}"/>
              </a:ext>
            </a:extLst>
          </p:cNvPr>
          <p:cNvCxnSpPr>
            <a:cxnSpLocks/>
          </p:cNvCxnSpPr>
          <p:nvPr/>
        </p:nvCxnSpPr>
        <p:spPr>
          <a:xfrm>
            <a:off x="6615555" y="3598877"/>
            <a:ext cx="259555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812CBC38-E4B8-423A-966A-79DA998A5FE9}"/>
              </a:ext>
            </a:extLst>
          </p:cNvPr>
          <p:cNvSpPr txBox="1"/>
          <p:nvPr/>
        </p:nvSpPr>
        <p:spPr>
          <a:xfrm>
            <a:off x="7503324" y="1176534"/>
            <a:ext cx="1187147" cy="369332"/>
          </a:xfrm>
          <a:prstGeom prst="rect">
            <a:avLst/>
          </a:prstGeom>
          <a:solidFill>
            <a:schemeClr val="bg1">
              <a:lumMod val="65000"/>
            </a:schemeClr>
          </a:solidFill>
          <a:ln>
            <a:solidFill>
              <a:schemeClr val="tx1"/>
            </a:solidFill>
          </a:ln>
        </p:spPr>
        <p:txBody>
          <a:bodyPr wrap="square" rtlCol="0">
            <a:spAutoFit/>
          </a:bodyPr>
          <a:lstStyle/>
          <a:p>
            <a:pPr algn="ctr"/>
            <a:r>
              <a:rPr lang="en-IN" dirty="0"/>
              <a:t>Admin</a:t>
            </a:r>
          </a:p>
        </p:txBody>
      </p:sp>
      <p:sp>
        <p:nvSpPr>
          <p:cNvPr id="23" name="TextBox 22">
            <a:extLst>
              <a:ext uri="{FF2B5EF4-FFF2-40B4-BE49-F238E27FC236}">
                <a16:creationId xmlns:a16="http://schemas.microsoft.com/office/drawing/2014/main" id="{5DD338D1-7BE7-4319-B055-3896BA411DCA}"/>
              </a:ext>
            </a:extLst>
          </p:cNvPr>
          <p:cNvSpPr txBox="1"/>
          <p:nvPr/>
        </p:nvSpPr>
        <p:spPr>
          <a:xfrm>
            <a:off x="3385813" y="1176534"/>
            <a:ext cx="954723" cy="369332"/>
          </a:xfrm>
          <a:prstGeom prst="rect">
            <a:avLst/>
          </a:prstGeom>
          <a:solidFill>
            <a:schemeClr val="bg1">
              <a:lumMod val="65000"/>
            </a:schemeClr>
          </a:solidFill>
          <a:ln>
            <a:solidFill>
              <a:schemeClr val="tx1"/>
            </a:solidFill>
          </a:ln>
        </p:spPr>
        <p:txBody>
          <a:bodyPr wrap="square" rtlCol="0">
            <a:spAutoFit/>
          </a:bodyPr>
          <a:lstStyle/>
          <a:p>
            <a:pPr algn="ctr"/>
            <a:r>
              <a:rPr lang="en-IN" dirty="0"/>
              <a:t>User</a:t>
            </a:r>
          </a:p>
        </p:txBody>
      </p:sp>
    </p:spTree>
    <p:extLst>
      <p:ext uri="{BB962C8B-B14F-4D97-AF65-F5344CB8AC3E}">
        <p14:creationId xmlns:p14="http://schemas.microsoft.com/office/powerpoint/2010/main" val="119667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EEF9761-FB21-4AC3-A67D-D489A92FFDF1}"/>
              </a:ext>
            </a:extLst>
          </p:cNvPr>
          <p:cNvSpPr/>
          <p:nvPr/>
        </p:nvSpPr>
        <p:spPr>
          <a:xfrm>
            <a:off x="1689545" y="1205085"/>
            <a:ext cx="1118808" cy="3240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a:t>
            </a:r>
            <a:r>
              <a:rPr lang="en-IN" dirty="0">
                <a:solidFill>
                  <a:schemeClr val="tx1"/>
                </a:solidFill>
              </a:rPr>
              <a:t>ser</a:t>
            </a:r>
          </a:p>
        </p:txBody>
      </p:sp>
      <p:cxnSp>
        <p:nvCxnSpPr>
          <p:cNvPr id="70" name="Connector: Elbow 69">
            <a:extLst>
              <a:ext uri="{FF2B5EF4-FFF2-40B4-BE49-F238E27FC236}">
                <a16:creationId xmlns:a16="http://schemas.microsoft.com/office/drawing/2014/main" id="{308CE2E4-96AE-4154-9356-7443A5A9A0E8}"/>
              </a:ext>
            </a:extLst>
          </p:cNvPr>
          <p:cNvCxnSpPr>
            <a:cxnSpLocks/>
          </p:cNvCxnSpPr>
          <p:nvPr/>
        </p:nvCxnSpPr>
        <p:spPr>
          <a:xfrm>
            <a:off x="2803885" y="1377845"/>
            <a:ext cx="2031262" cy="193939"/>
          </a:xfrm>
          <a:prstGeom prst="bentConnector2">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sp>
        <p:nvSpPr>
          <p:cNvPr id="24" name="Oval 23">
            <a:extLst>
              <a:ext uri="{FF2B5EF4-FFF2-40B4-BE49-F238E27FC236}">
                <a16:creationId xmlns:a16="http://schemas.microsoft.com/office/drawing/2014/main" id="{0E7F78AD-4527-40A8-BD50-11FD9B07D242}"/>
              </a:ext>
            </a:extLst>
          </p:cNvPr>
          <p:cNvSpPr/>
          <p:nvPr/>
        </p:nvSpPr>
        <p:spPr>
          <a:xfrm>
            <a:off x="2536549" y="2976508"/>
            <a:ext cx="1461069" cy="7706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Student</a:t>
            </a:r>
          </a:p>
          <a:p>
            <a:pPr algn="ctr"/>
            <a:r>
              <a:rPr lang="en-IN" sz="1200" b="1" dirty="0">
                <a:solidFill>
                  <a:schemeClr val="tx1"/>
                </a:solidFill>
                <a:latin typeface="Book Antiqua" panose="02040602050305030304" pitchFamily="18" charset="0"/>
              </a:rPr>
              <a:t>registration</a:t>
            </a:r>
          </a:p>
        </p:txBody>
      </p:sp>
      <p:sp>
        <p:nvSpPr>
          <p:cNvPr id="25" name="Oval 24">
            <a:extLst>
              <a:ext uri="{FF2B5EF4-FFF2-40B4-BE49-F238E27FC236}">
                <a16:creationId xmlns:a16="http://schemas.microsoft.com/office/drawing/2014/main" id="{38C0A011-2CB2-42A9-A1F2-732DF6B3407F}"/>
              </a:ext>
            </a:extLst>
          </p:cNvPr>
          <p:cNvSpPr/>
          <p:nvPr/>
        </p:nvSpPr>
        <p:spPr>
          <a:xfrm>
            <a:off x="2527913" y="4018836"/>
            <a:ext cx="1461069" cy="72675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Take Images</a:t>
            </a:r>
          </a:p>
        </p:txBody>
      </p:sp>
      <p:sp>
        <p:nvSpPr>
          <p:cNvPr id="26" name="Oval 25">
            <a:extLst>
              <a:ext uri="{FF2B5EF4-FFF2-40B4-BE49-F238E27FC236}">
                <a16:creationId xmlns:a16="http://schemas.microsoft.com/office/drawing/2014/main" id="{73195990-A05F-4A3A-A4E7-47245023A4D7}"/>
              </a:ext>
            </a:extLst>
          </p:cNvPr>
          <p:cNvSpPr/>
          <p:nvPr/>
        </p:nvSpPr>
        <p:spPr>
          <a:xfrm>
            <a:off x="2531953" y="5007512"/>
            <a:ext cx="1457029" cy="691449"/>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Save</a:t>
            </a:r>
          </a:p>
          <a:p>
            <a:pPr algn="ctr"/>
            <a:r>
              <a:rPr lang="en-IN" sz="1200" b="1" dirty="0">
                <a:solidFill>
                  <a:schemeClr val="tx1"/>
                </a:solidFill>
                <a:latin typeface="Book Antiqua" panose="02040602050305030304" pitchFamily="18" charset="0"/>
              </a:rPr>
              <a:t>Profile</a:t>
            </a:r>
          </a:p>
        </p:txBody>
      </p:sp>
      <p:cxnSp>
        <p:nvCxnSpPr>
          <p:cNvPr id="29" name="Straight Connector 28">
            <a:extLst>
              <a:ext uri="{FF2B5EF4-FFF2-40B4-BE49-F238E27FC236}">
                <a16:creationId xmlns:a16="http://schemas.microsoft.com/office/drawing/2014/main" id="{727B6D24-F375-48CF-AEAF-51CBEEC326C2}"/>
              </a:ext>
            </a:extLst>
          </p:cNvPr>
          <p:cNvCxnSpPr>
            <a:cxnSpLocks/>
          </p:cNvCxnSpPr>
          <p:nvPr/>
        </p:nvCxnSpPr>
        <p:spPr>
          <a:xfrm>
            <a:off x="8333598" y="3026263"/>
            <a:ext cx="1664656"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9C08E328-8813-42D1-9879-BBFF492D8669}"/>
              </a:ext>
            </a:extLst>
          </p:cNvPr>
          <p:cNvCxnSpPr>
            <a:cxnSpLocks/>
          </p:cNvCxnSpPr>
          <p:nvPr/>
        </p:nvCxnSpPr>
        <p:spPr>
          <a:xfrm>
            <a:off x="8333598" y="3574268"/>
            <a:ext cx="1673045" cy="0"/>
          </a:xfrm>
          <a:prstGeom prst="line">
            <a:avLst/>
          </a:prstGeom>
        </p:spPr>
        <p:style>
          <a:lnRef idx="3">
            <a:schemeClr val="dk1"/>
          </a:lnRef>
          <a:fillRef idx="0">
            <a:schemeClr val="dk1"/>
          </a:fillRef>
          <a:effectRef idx="2">
            <a:schemeClr val="dk1"/>
          </a:effectRef>
          <a:fontRef idx="minor">
            <a:schemeClr val="tx1"/>
          </a:fontRef>
        </p:style>
      </p:cxnSp>
      <p:sp>
        <p:nvSpPr>
          <p:cNvPr id="32" name="TextBox 31">
            <a:extLst>
              <a:ext uri="{FF2B5EF4-FFF2-40B4-BE49-F238E27FC236}">
                <a16:creationId xmlns:a16="http://schemas.microsoft.com/office/drawing/2014/main" id="{55C58985-A05C-450F-967E-B181CB9E47EF}"/>
              </a:ext>
            </a:extLst>
          </p:cNvPr>
          <p:cNvSpPr txBox="1"/>
          <p:nvPr/>
        </p:nvSpPr>
        <p:spPr>
          <a:xfrm>
            <a:off x="8367821" y="3139023"/>
            <a:ext cx="1596210" cy="307777"/>
          </a:xfrm>
          <a:prstGeom prst="rect">
            <a:avLst/>
          </a:prstGeom>
          <a:solidFill>
            <a:schemeClr val="bg1">
              <a:lumMod val="65000"/>
            </a:schemeClr>
          </a:solidFill>
          <a:ln>
            <a:solidFill>
              <a:schemeClr val="tx1"/>
            </a:solidFill>
          </a:ln>
        </p:spPr>
        <p:txBody>
          <a:bodyPr wrap="square" rtlCol="0">
            <a:spAutoFit/>
          </a:bodyPr>
          <a:lstStyle/>
          <a:p>
            <a:pPr algn="ctr"/>
            <a:r>
              <a:rPr lang="en-IN" sz="1400" dirty="0">
                <a:solidFill>
                  <a:schemeClr val="tx1">
                    <a:lumMod val="95000"/>
                    <a:lumOff val="5000"/>
                  </a:schemeClr>
                </a:solidFill>
                <a:latin typeface="Tw Cen MT" panose="020B0602020104020603"/>
              </a:rPr>
              <a:t>Student Details</a:t>
            </a:r>
            <a:endParaRPr lang="en-IN" sz="1400" dirty="0">
              <a:solidFill>
                <a:schemeClr val="tx1">
                  <a:lumMod val="95000"/>
                  <a:lumOff val="5000"/>
                </a:schemeClr>
              </a:solidFill>
            </a:endParaRPr>
          </a:p>
        </p:txBody>
      </p:sp>
      <p:sp>
        <p:nvSpPr>
          <p:cNvPr id="33" name="TextBox 32">
            <a:extLst>
              <a:ext uri="{FF2B5EF4-FFF2-40B4-BE49-F238E27FC236}">
                <a16:creationId xmlns:a16="http://schemas.microsoft.com/office/drawing/2014/main" id="{B43072C4-1B9A-468F-86D2-EAE80D1A17F4}"/>
              </a:ext>
            </a:extLst>
          </p:cNvPr>
          <p:cNvSpPr txBox="1"/>
          <p:nvPr/>
        </p:nvSpPr>
        <p:spPr>
          <a:xfrm>
            <a:off x="8430924" y="5249774"/>
            <a:ext cx="1596210" cy="307777"/>
          </a:xfrm>
          <a:prstGeom prst="rect">
            <a:avLst/>
          </a:prstGeom>
          <a:solidFill>
            <a:schemeClr val="bg1">
              <a:lumMod val="65000"/>
            </a:schemeClr>
          </a:solidFill>
          <a:ln>
            <a:solidFill>
              <a:schemeClr val="tx1"/>
            </a:solidFill>
          </a:ln>
        </p:spPr>
        <p:txBody>
          <a:bodyPr wrap="square" rtlCol="0">
            <a:spAutoFit/>
          </a:bodyPr>
          <a:lstStyle/>
          <a:p>
            <a:pPr algn="ctr"/>
            <a:r>
              <a:rPr lang="en-IN" sz="1400" dirty="0">
                <a:solidFill>
                  <a:schemeClr val="tx1">
                    <a:lumMod val="95000"/>
                    <a:lumOff val="5000"/>
                  </a:schemeClr>
                </a:solidFill>
                <a:latin typeface="Tw Cen MT" panose="020B0602020104020603"/>
              </a:rPr>
              <a:t>Attendance</a:t>
            </a:r>
            <a:endParaRPr lang="en-IN" sz="1400" dirty="0">
              <a:solidFill>
                <a:schemeClr val="tx1">
                  <a:lumMod val="95000"/>
                  <a:lumOff val="5000"/>
                </a:schemeClr>
              </a:solidFill>
            </a:endParaRPr>
          </a:p>
        </p:txBody>
      </p:sp>
      <p:cxnSp>
        <p:nvCxnSpPr>
          <p:cNvPr id="34" name="Straight Connector 33">
            <a:extLst>
              <a:ext uri="{FF2B5EF4-FFF2-40B4-BE49-F238E27FC236}">
                <a16:creationId xmlns:a16="http://schemas.microsoft.com/office/drawing/2014/main" id="{C25970D9-0586-4CBF-BB62-A13272B5ADFF}"/>
              </a:ext>
            </a:extLst>
          </p:cNvPr>
          <p:cNvCxnSpPr>
            <a:cxnSpLocks/>
          </p:cNvCxnSpPr>
          <p:nvPr/>
        </p:nvCxnSpPr>
        <p:spPr>
          <a:xfrm>
            <a:off x="8389266" y="5688296"/>
            <a:ext cx="1692773" cy="10666"/>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BEF3FA4C-AC84-45EE-9B8B-94E13274A703}"/>
              </a:ext>
            </a:extLst>
          </p:cNvPr>
          <p:cNvCxnSpPr>
            <a:cxnSpLocks/>
          </p:cNvCxnSpPr>
          <p:nvPr/>
        </p:nvCxnSpPr>
        <p:spPr>
          <a:xfrm>
            <a:off x="8389266" y="5140291"/>
            <a:ext cx="1659362" cy="1416"/>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67135C09-447B-425A-B621-2749CC4F0804}"/>
              </a:ext>
            </a:extLst>
          </p:cNvPr>
          <p:cNvSpPr txBox="1"/>
          <p:nvPr/>
        </p:nvSpPr>
        <p:spPr>
          <a:xfrm>
            <a:off x="8323265" y="1425788"/>
            <a:ext cx="1596210" cy="307777"/>
          </a:xfrm>
          <a:prstGeom prst="rect">
            <a:avLst/>
          </a:prstGeom>
          <a:solidFill>
            <a:schemeClr val="bg1">
              <a:lumMod val="65000"/>
            </a:schemeClr>
          </a:solidFill>
          <a:ln>
            <a:solidFill>
              <a:schemeClr val="tx1"/>
            </a:solidFill>
          </a:ln>
        </p:spPr>
        <p:txBody>
          <a:bodyPr wrap="square" rtlCol="0">
            <a:spAutoFit/>
          </a:bodyPr>
          <a:lstStyle/>
          <a:p>
            <a:pPr algn="ctr"/>
            <a:r>
              <a:rPr lang="en-US" sz="1400" dirty="0">
                <a:solidFill>
                  <a:schemeClr val="tx1">
                    <a:lumMod val="95000"/>
                    <a:lumOff val="5000"/>
                  </a:schemeClr>
                </a:solidFill>
                <a:latin typeface="Tw Cen MT" panose="020B0602020104020603"/>
              </a:rPr>
              <a:t>I</a:t>
            </a:r>
            <a:r>
              <a:rPr lang="en-IN" sz="1400" dirty="0">
                <a:solidFill>
                  <a:schemeClr val="tx1">
                    <a:lumMod val="95000"/>
                    <a:lumOff val="5000"/>
                  </a:schemeClr>
                </a:solidFill>
                <a:latin typeface="Tw Cen MT" panose="020B0602020104020603"/>
              </a:rPr>
              <a:t>mage Database</a:t>
            </a:r>
            <a:endParaRPr lang="en-IN" sz="1400" dirty="0">
              <a:solidFill>
                <a:schemeClr val="tx1">
                  <a:lumMod val="95000"/>
                  <a:lumOff val="5000"/>
                </a:schemeClr>
              </a:solidFill>
            </a:endParaRPr>
          </a:p>
        </p:txBody>
      </p:sp>
      <p:cxnSp>
        <p:nvCxnSpPr>
          <p:cNvPr id="39" name="Straight Connector 38">
            <a:extLst>
              <a:ext uri="{FF2B5EF4-FFF2-40B4-BE49-F238E27FC236}">
                <a16:creationId xmlns:a16="http://schemas.microsoft.com/office/drawing/2014/main" id="{8F480A1F-2C9B-4075-BE70-619F99AF1AEB}"/>
              </a:ext>
            </a:extLst>
          </p:cNvPr>
          <p:cNvCxnSpPr>
            <a:cxnSpLocks/>
          </p:cNvCxnSpPr>
          <p:nvPr/>
        </p:nvCxnSpPr>
        <p:spPr>
          <a:xfrm>
            <a:off x="8281607" y="1864310"/>
            <a:ext cx="1692773" cy="10666"/>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B1AD47CC-D658-4388-9516-E28CD369E9F8}"/>
              </a:ext>
            </a:extLst>
          </p:cNvPr>
          <p:cNvCxnSpPr>
            <a:cxnSpLocks/>
          </p:cNvCxnSpPr>
          <p:nvPr/>
        </p:nvCxnSpPr>
        <p:spPr>
          <a:xfrm>
            <a:off x="8281607" y="1316305"/>
            <a:ext cx="1659362" cy="1416"/>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995EF787-E7DC-4D77-8CD6-86EBB6E73483}"/>
              </a:ext>
            </a:extLst>
          </p:cNvPr>
          <p:cNvCxnSpPr>
            <a:cxnSpLocks/>
            <a:stCxn id="24" idx="4"/>
            <a:endCxn id="25" idx="0"/>
          </p:cNvCxnSpPr>
          <p:nvPr/>
        </p:nvCxnSpPr>
        <p:spPr>
          <a:xfrm flipH="1">
            <a:off x="3258448" y="3747189"/>
            <a:ext cx="8636" cy="271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51580816-77B5-4E7A-9C8D-EF18A3F5EAF9}"/>
              </a:ext>
            </a:extLst>
          </p:cNvPr>
          <p:cNvCxnSpPr>
            <a:cxnSpLocks/>
            <a:stCxn id="25" idx="4"/>
            <a:endCxn id="26" idx="0"/>
          </p:cNvCxnSpPr>
          <p:nvPr/>
        </p:nvCxnSpPr>
        <p:spPr>
          <a:xfrm>
            <a:off x="3258448" y="4745590"/>
            <a:ext cx="2020" cy="2619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487F3BB6-2454-4F07-B202-F4D1119D1BAA}"/>
              </a:ext>
            </a:extLst>
          </p:cNvPr>
          <p:cNvCxnSpPr>
            <a:cxnSpLocks/>
          </p:cNvCxnSpPr>
          <p:nvPr/>
        </p:nvCxnSpPr>
        <p:spPr>
          <a:xfrm flipV="1">
            <a:off x="11012174" y="3292911"/>
            <a:ext cx="0" cy="3378363"/>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D5F8E1E8-49F5-477C-9E25-A82956A04EDD}"/>
              </a:ext>
            </a:extLst>
          </p:cNvPr>
          <p:cNvCxnSpPr>
            <a:cxnSpLocks/>
          </p:cNvCxnSpPr>
          <p:nvPr/>
        </p:nvCxnSpPr>
        <p:spPr>
          <a:xfrm flipH="1" flipV="1">
            <a:off x="964860" y="741388"/>
            <a:ext cx="16785" cy="3640825"/>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87" name="Straight Arrow Connector 186">
            <a:extLst>
              <a:ext uri="{FF2B5EF4-FFF2-40B4-BE49-F238E27FC236}">
                <a16:creationId xmlns:a16="http://schemas.microsoft.com/office/drawing/2014/main" id="{3303062E-D878-4CCF-9DAB-C99C848671D3}"/>
              </a:ext>
            </a:extLst>
          </p:cNvPr>
          <p:cNvCxnSpPr>
            <a:cxnSpLocks/>
          </p:cNvCxnSpPr>
          <p:nvPr/>
        </p:nvCxnSpPr>
        <p:spPr>
          <a:xfrm flipH="1" flipV="1">
            <a:off x="940157" y="741388"/>
            <a:ext cx="8548838" cy="14608"/>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65D425E5-D0C1-4B3C-A9FD-0382E1559084}"/>
              </a:ext>
            </a:extLst>
          </p:cNvPr>
          <p:cNvCxnSpPr>
            <a:cxnSpLocks/>
          </p:cNvCxnSpPr>
          <p:nvPr/>
        </p:nvCxnSpPr>
        <p:spPr>
          <a:xfrm>
            <a:off x="9488995" y="755996"/>
            <a:ext cx="0" cy="5603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2" name="TextBox 221">
            <a:extLst>
              <a:ext uri="{FF2B5EF4-FFF2-40B4-BE49-F238E27FC236}">
                <a16:creationId xmlns:a16="http://schemas.microsoft.com/office/drawing/2014/main" id="{2C95D85F-8054-40D3-BF0D-EC6F4FC702DD}"/>
              </a:ext>
            </a:extLst>
          </p:cNvPr>
          <p:cNvSpPr txBox="1"/>
          <p:nvPr/>
        </p:nvSpPr>
        <p:spPr>
          <a:xfrm>
            <a:off x="2483840" y="-11636"/>
            <a:ext cx="7101000" cy="646331"/>
          </a:xfrm>
          <a:prstGeom prst="rect">
            <a:avLst/>
          </a:prstGeom>
          <a:noFill/>
        </p:spPr>
        <p:txBody>
          <a:bodyPr wrap="square" rtlCol="0">
            <a:spAutoFit/>
          </a:bodyPr>
          <a:lstStyle/>
          <a:p>
            <a:pPr algn="ctr"/>
            <a:r>
              <a:rPr lang="en-IN" sz="3600" b="1" u="sng" dirty="0">
                <a:solidFill>
                  <a:schemeClr val="bg2">
                    <a:lumMod val="25000"/>
                  </a:schemeClr>
                </a:solidFill>
                <a:latin typeface="AR JULIAN" panose="02000000000000000000" pitchFamily="2" charset="0"/>
              </a:rPr>
              <a:t>Data flow diagram (level 1)</a:t>
            </a:r>
            <a:endParaRPr lang="en-IN" sz="3600" dirty="0">
              <a:solidFill>
                <a:schemeClr val="bg2">
                  <a:lumMod val="25000"/>
                </a:schemeClr>
              </a:solidFill>
              <a:latin typeface="AR JULIAN" panose="02000000000000000000" pitchFamily="2" charset="0"/>
            </a:endParaRPr>
          </a:p>
        </p:txBody>
      </p:sp>
      <p:cxnSp>
        <p:nvCxnSpPr>
          <p:cNvPr id="82" name="Connector: Elbow 81">
            <a:extLst>
              <a:ext uri="{FF2B5EF4-FFF2-40B4-BE49-F238E27FC236}">
                <a16:creationId xmlns:a16="http://schemas.microsoft.com/office/drawing/2014/main" id="{AC2E3780-64C3-46A0-8D47-431E826407FD}"/>
              </a:ext>
            </a:extLst>
          </p:cNvPr>
          <p:cNvCxnSpPr>
            <a:cxnSpLocks/>
            <a:stCxn id="9" idx="2"/>
            <a:endCxn id="24" idx="0"/>
          </p:cNvCxnSpPr>
          <p:nvPr/>
        </p:nvCxnSpPr>
        <p:spPr>
          <a:xfrm rot="10800000" flipV="1">
            <a:off x="3267085" y="2255134"/>
            <a:ext cx="837529" cy="721374"/>
          </a:xfrm>
          <a:prstGeom prst="bentConnector2">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21" name="Connector: Elbow 120">
            <a:extLst>
              <a:ext uri="{FF2B5EF4-FFF2-40B4-BE49-F238E27FC236}">
                <a16:creationId xmlns:a16="http://schemas.microsoft.com/office/drawing/2014/main" id="{1E74C65C-25C9-4813-BA1D-E18A7D7EBE92}"/>
              </a:ext>
            </a:extLst>
          </p:cNvPr>
          <p:cNvCxnSpPr>
            <a:cxnSpLocks/>
            <a:stCxn id="9" idx="6"/>
            <a:endCxn id="123" idx="0"/>
          </p:cNvCxnSpPr>
          <p:nvPr/>
        </p:nvCxnSpPr>
        <p:spPr>
          <a:xfrm>
            <a:off x="5565682" y="2255134"/>
            <a:ext cx="805241" cy="709103"/>
          </a:xfrm>
          <a:prstGeom prst="bentConnector2">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sp>
        <p:nvSpPr>
          <p:cNvPr id="123" name="Oval 122">
            <a:extLst>
              <a:ext uri="{FF2B5EF4-FFF2-40B4-BE49-F238E27FC236}">
                <a16:creationId xmlns:a16="http://schemas.microsoft.com/office/drawing/2014/main" id="{6903CB30-6E3C-4673-BFB8-589DAEB6E49B}"/>
              </a:ext>
            </a:extLst>
          </p:cNvPr>
          <p:cNvSpPr/>
          <p:nvPr/>
        </p:nvSpPr>
        <p:spPr>
          <a:xfrm>
            <a:off x="5640388" y="2964237"/>
            <a:ext cx="1461069" cy="7706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Take</a:t>
            </a:r>
          </a:p>
          <a:p>
            <a:pPr algn="ctr"/>
            <a:r>
              <a:rPr lang="en-IN" sz="1200" b="1" dirty="0">
                <a:solidFill>
                  <a:schemeClr val="tx1"/>
                </a:solidFill>
                <a:latin typeface="Book Antiqua" panose="02040602050305030304" pitchFamily="18" charset="0"/>
              </a:rPr>
              <a:t>Attendance</a:t>
            </a:r>
          </a:p>
        </p:txBody>
      </p:sp>
      <p:sp>
        <p:nvSpPr>
          <p:cNvPr id="146" name="Oval 145">
            <a:extLst>
              <a:ext uri="{FF2B5EF4-FFF2-40B4-BE49-F238E27FC236}">
                <a16:creationId xmlns:a16="http://schemas.microsoft.com/office/drawing/2014/main" id="{DC123DF3-C19D-441B-93AE-2812054064E4}"/>
              </a:ext>
            </a:extLst>
          </p:cNvPr>
          <p:cNvSpPr/>
          <p:nvPr/>
        </p:nvSpPr>
        <p:spPr>
          <a:xfrm>
            <a:off x="5637720" y="3996873"/>
            <a:ext cx="1461069" cy="7706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Attendance </a:t>
            </a:r>
          </a:p>
          <a:p>
            <a:pPr algn="ctr"/>
            <a:r>
              <a:rPr lang="en-IN" sz="1200" b="1" dirty="0">
                <a:solidFill>
                  <a:schemeClr val="tx1"/>
                </a:solidFill>
                <a:latin typeface="Book Antiqua" panose="02040602050305030304" pitchFamily="18" charset="0"/>
              </a:rPr>
              <a:t>marked</a:t>
            </a:r>
          </a:p>
        </p:txBody>
      </p:sp>
      <p:cxnSp>
        <p:nvCxnSpPr>
          <p:cNvPr id="147" name="Straight Arrow Connector 146">
            <a:extLst>
              <a:ext uri="{FF2B5EF4-FFF2-40B4-BE49-F238E27FC236}">
                <a16:creationId xmlns:a16="http://schemas.microsoft.com/office/drawing/2014/main" id="{5D0319A1-3144-4A0E-A9FE-979AA613C7DE}"/>
              </a:ext>
            </a:extLst>
          </p:cNvPr>
          <p:cNvCxnSpPr>
            <a:cxnSpLocks/>
          </p:cNvCxnSpPr>
          <p:nvPr/>
        </p:nvCxnSpPr>
        <p:spPr>
          <a:xfrm flipH="1">
            <a:off x="6363936" y="3728532"/>
            <a:ext cx="8635" cy="274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0" name="Oval 149">
            <a:extLst>
              <a:ext uri="{FF2B5EF4-FFF2-40B4-BE49-F238E27FC236}">
                <a16:creationId xmlns:a16="http://schemas.microsoft.com/office/drawing/2014/main" id="{DCA83D81-2680-4322-8B3C-2CA75E40F8A7}"/>
              </a:ext>
            </a:extLst>
          </p:cNvPr>
          <p:cNvSpPr/>
          <p:nvPr/>
        </p:nvSpPr>
        <p:spPr>
          <a:xfrm>
            <a:off x="5645783" y="5714705"/>
            <a:ext cx="1461069" cy="770681"/>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latin typeface="Book Antiqua" panose="02040602050305030304" pitchFamily="18" charset="0"/>
              </a:rPr>
              <a:t>Quit</a:t>
            </a:r>
          </a:p>
        </p:txBody>
      </p:sp>
      <p:sp>
        <p:nvSpPr>
          <p:cNvPr id="151" name="TextBox 150">
            <a:extLst>
              <a:ext uri="{FF2B5EF4-FFF2-40B4-BE49-F238E27FC236}">
                <a16:creationId xmlns:a16="http://schemas.microsoft.com/office/drawing/2014/main" id="{2CA2BB5F-A0AB-4F66-9511-9AF6AE860C00}"/>
              </a:ext>
            </a:extLst>
          </p:cNvPr>
          <p:cNvSpPr txBox="1"/>
          <p:nvPr/>
        </p:nvSpPr>
        <p:spPr>
          <a:xfrm>
            <a:off x="3407230" y="2028568"/>
            <a:ext cx="494134" cy="307777"/>
          </a:xfrm>
          <a:prstGeom prst="rect">
            <a:avLst/>
          </a:prstGeom>
          <a:noFill/>
        </p:spPr>
        <p:txBody>
          <a:bodyPr wrap="square" rtlCol="0">
            <a:spAutoFit/>
          </a:bodyPr>
          <a:lstStyle/>
          <a:p>
            <a:r>
              <a:rPr lang="en-IN" sz="1400" b="1" dirty="0"/>
              <a:t>No</a:t>
            </a:r>
          </a:p>
        </p:txBody>
      </p:sp>
      <p:sp>
        <p:nvSpPr>
          <p:cNvPr id="153" name="TextBox 152">
            <a:extLst>
              <a:ext uri="{FF2B5EF4-FFF2-40B4-BE49-F238E27FC236}">
                <a16:creationId xmlns:a16="http://schemas.microsoft.com/office/drawing/2014/main" id="{6786AD01-7809-48E0-AC76-9FCB8C6F0CEB}"/>
              </a:ext>
            </a:extLst>
          </p:cNvPr>
          <p:cNvSpPr txBox="1"/>
          <p:nvPr/>
        </p:nvSpPr>
        <p:spPr>
          <a:xfrm>
            <a:off x="5755389" y="2028568"/>
            <a:ext cx="494134" cy="307777"/>
          </a:xfrm>
          <a:prstGeom prst="rect">
            <a:avLst/>
          </a:prstGeom>
          <a:noFill/>
        </p:spPr>
        <p:txBody>
          <a:bodyPr wrap="square" rtlCol="0">
            <a:spAutoFit/>
          </a:bodyPr>
          <a:lstStyle/>
          <a:p>
            <a:r>
              <a:rPr lang="en-IN" sz="1400" b="1" dirty="0"/>
              <a:t>Yes</a:t>
            </a:r>
          </a:p>
        </p:txBody>
      </p:sp>
      <p:cxnSp>
        <p:nvCxnSpPr>
          <p:cNvPr id="154" name="Connector: Elbow 153">
            <a:extLst>
              <a:ext uri="{FF2B5EF4-FFF2-40B4-BE49-F238E27FC236}">
                <a16:creationId xmlns:a16="http://schemas.microsoft.com/office/drawing/2014/main" id="{8D907A61-5CDF-4FC1-B92A-9E20024D5ACB}"/>
              </a:ext>
            </a:extLst>
          </p:cNvPr>
          <p:cNvCxnSpPr>
            <a:cxnSpLocks/>
            <a:stCxn id="36" idx="1"/>
            <a:endCxn id="123" idx="6"/>
          </p:cNvCxnSpPr>
          <p:nvPr/>
        </p:nvCxnSpPr>
        <p:spPr>
          <a:xfrm rot="10800000" flipV="1">
            <a:off x="7101457" y="1579676"/>
            <a:ext cx="1221808" cy="1769901"/>
          </a:xfrm>
          <a:prstGeom prst="bentConnector3">
            <a:avLst>
              <a:gd name="adj1" fmla="val 50000"/>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59" name="Connector: Elbow 158">
            <a:extLst>
              <a:ext uri="{FF2B5EF4-FFF2-40B4-BE49-F238E27FC236}">
                <a16:creationId xmlns:a16="http://schemas.microsoft.com/office/drawing/2014/main" id="{3BA6EECE-37D7-4100-8246-55AACCCB91C0}"/>
              </a:ext>
            </a:extLst>
          </p:cNvPr>
          <p:cNvCxnSpPr>
            <a:cxnSpLocks/>
            <a:stCxn id="146" idx="6"/>
            <a:endCxn id="33" idx="1"/>
          </p:cNvCxnSpPr>
          <p:nvPr/>
        </p:nvCxnSpPr>
        <p:spPr>
          <a:xfrm>
            <a:off x="7098789" y="4382214"/>
            <a:ext cx="1332135" cy="1021449"/>
          </a:xfrm>
          <a:prstGeom prst="bentConnector3">
            <a:avLst>
              <a:gd name="adj1" fmla="val 50000"/>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9CC0E617-91CA-4809-A829-720926B82EA8}"/>
              </a:ext>
            </a:extLst>
          </p:cNvPr>
          <p:cNvCxnSpPr>
            <a:cxnSpLocks/>
            <a:stCxn id="25" idx="2"/>
          </p:cNvCxnSpPr>
          <p:nvPr/>
        </p:nvCxnSpPr>
        <p:spPr>
          <a:xfrm flipH="1" flipV="1">
            <a:off x="975192" y="4379133"/>
            <a:ext cx="1552721" cy="3080"/>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99AB518F-C5B1-4696-942B-2419C2F1DCD2}"/>
              </a:ext>
            </a:extLst>
          </p:cNvPr>
          <p:cNvCxnSpPr>
            <a:cxnSpLocks/>
            <a:stCxn id="26" idx="6"/>
          </p:cNvCxnSpPr>
          <p:nvPr/>
        </p:nvCxnSpPr>
        <p:spPr>
          <a:xfrm flipV="1">
            <a:off x="3988982" y="5353236"/>
            <a:ext cx="739171" cy="1"/>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A61D6336-15CB-4EDF-B324-7D1E6A6BA0E3}"/>
              </a:ext>
            </a:extLst>
          </p:cNvPr>
          <p:cNvCxnSpPr>
            <a:cxnSpLocks/>
          </p:cNvCxnSpPr>
          <p:nvPr/>
        </p:nvCxnSpPr>
        <p:spPr>
          <a:xfrm flipH="1" flipV="1">
            <a:off x="4714012" y="5353236"/>
            <a:ext cx="25149" cy="1318037"/>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65" name="Straight Arrow Connector 164">
            <a:extLst>
              <a:ext uri="{FF2B5EF4-FFF2-40B4-BE49-F238E27FC236}">
                <a16:creationId xmlns:a16="http://schemas.microsoft.com/office/drawing/2014/main" id="{E38E7247-25D9-4CC5-8960-D1ED6CC866A5}"/>
              </a:ext>
            </a:extLst>
          </p:cNvPr>
          <p:cNvCxnSpPr>
            <a:cxnSpLocks/>
          </p:cNvCxnSpPr>
          <p:nvPr/>
        </p:nvCxnSpPr>
        <p:spPr>
          <a:xfrm flipH="1">
            <a:off x="4728153" y="6671273"/>
            <a:ext cx="6284021" cy="0"/>
          </a:xfrm>
          <a:prstGeom prst="straightConnector1">
            <a:avLst/>
          </a:prstGeom>
          <a:ln>
            <a:tailEnd type="none"/>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705B5335-A6F2-4575-821C-E435D4104610}"/>
              </a:ext>
            </a:extLst>
          </p:cNvPr>
          <p:cNvCxnSpPr>
            <a:cxnSpLocks/>
            <a:endCxn id="32" idx="3"/>
          </p:cNvCxnSpPr>
          <p:nvPr/>
        </p:nvCxnSpPr>
        <p:spPr>
          <a:xfrm flipH="1">
            <a:off x="9964031" y="3292911"/>
            <a:ext cx="105136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83021739-1196-4C4A-A067-16B55D15301D}"/>
              </a:ext>
            </a:extLst>
          </p:cNvPr>
          <p:cNvCxnSpPr>
            <a:cxnSpLocks/>
            <a:stCxn id="146" idx="4"/>
            <a:endCxn id="150" idx="0"/>
          </p:cNvCxnSpPr>
          <p:nvPr/>
        </p:nvCxnSpPr>
        <p:spPr>
          <a:xfrm>
            <a:off x="6368255" y="4767554"/>
            <a:ext cx="8063" cy="9471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Connector: Elbow 42">
            <a:extLst>
              <a:ext uri="{FF2B5EF4-FFF2-40B4-BE49-F238E27FC236}">
                <a16:creationId xmlns:a16="http://schemas.microsoft.com/office/drawing/2014/main" id="{3B31C98C-7826-4DBD-B31E-15AB9273E34D}"/>
              </a:ext>
            </a:extLst>
          </p:cNvPr>
          <p:cNvCxnSpPr>
            <a:cxnSpLocks/>
            <a:stCxn id="26" idx="4"/>
            <a:endCxn id="150" idx="2"/>
          </p:cNvCxnSpPr>
          <p:nvPr/>
        </p:nvCxnSpPr>
        <p:spPr>
          <a:xfrm rot="16200000" flipH="1">
            <a:off x="4252583" y="4706845"/>
            <a:ext cx="401085" cy="2385315"/>
          </a:xfrm>
          <a:prstGeom prst="bentConnector2">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C3EE75AB-2258-4FA9-BCB7-13025AA3B2B4}"/>
              </a:ext>
            </a:extLst>
          </p:cNvPr>
          <p:cNvCxnSpPr>
            <a:cxnSpLocks/>
            <a:stCxn id="150" idx="6"/>
          </p:cNvCxnSpPr>
          <p:nvPr/>
        </p:nvCxnSpPr>
        <p:spPr>
          <a:xfrm flipV="1">
            <a:off x="7106852" y="6098796"/>
            <a:ext cx="585853" cy="12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Rectangle 55">
            <a:extLst>
              <a:ext uri="{FF2B5EF4-FFF2-40B4-BE49-F238E27FC236}">
                <a16:creationId xmlns:a16="http://schemas.microsoft.com/office/drawing/2014/main" id="{B0219476-057C-4BDB-83B2-109AE2545591}"/>
              </a:ext>
            </a:extLst>
          </p:cNvPr>
          <p:cNvSpPr/>
          <p:nvPr/>
        </p:nvSpPr>
        <p:spPr>
          <a:xfrm>
            <a:off x="10860110" y="1302055"/>
            <a:ext cx="1118808" cy="324014"/>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Admin</a:t>
            </a:r>
            <a:endParaRPr lang="en-IN" dirty="0">
              <a:solidFill>
                <a:schemeClr val="tx1"/>
              </a:solidFill>
            </a:endParaRPr>
          </a:p>
        </p:txBody>
      </p:sp>
      <p:cxnSp>
        <p:nvCxnSpPr>
          <p:cNvPr id="57" name="Connector: Elbow 56">
            <a:extLst>
              <a:ext uri="{FF2B5EF4-FFF2-40B4-BE49-F238E27FC236}">
                <a16:creationId xmlns:a16="http://schemas.microsoft.com/office/drawing/2014/main" id="{9800D69D-A0F2-44EA-B140-D82223B5A0F5}"/>
              </a:ext>
            </a:extLst>
          </p:cNvPr>
          <p:cNvCxnSpPr>
            <a:cxnSpLocks/>
            <a:stCxn id="56" idx="2"/>
            <a:endCxn id="33" idx="3"/>
          </p:cNvCxnSpPr>
          <p:nvPr/>
        </p:nvCxnSpPr>
        <p:spPr>
          <a:xfrm rot="5400000">
            <a:off x="8834527" y="2818676"/>
            <a:ext cx="3777594" cy="1392380"/>
          </a:xfrm>
          <a:prstGeom prst="bentConnector2">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cxnSp>
        <p:nvCxnSpPr>
          <p:cNvPr id="62" name="Connector: Elbow 61">
            <a:extLst>
              <a:ext uri="{FF2B5EF4-FFF2-40B4-BE49-F238E27FC236}">
                <a16:creationId xmlns:a16="http://schemas.microsoft.com/office/drawing/2014/main" id="{F8060E39-0A49-4EBB-AB54-1A3D8ACCAD3D}"/>
              </a:ext>
            </a:extLst>
          </p:cNvPr>
          <p:cNvCxnSpPr>
            <a:cxnSpLocks/>
            <a:stCxn id="56" idx="0"/>
            <a:endCxn id="36" idx="3"/>
          </p:cNvCxnSpPr>
          <p:nvPr/>
        </p:nvCxnSpPr>
        <p:spPr>
          <a:xfrm rot="16200000" flipH="1" flipV="1">
            <a:off x="10530684" y="690846"/>
            <a:ext cx="277622" cy="1500039"/>
          </a:xfrm>
          <a:prstGeom prst="bentConnector4">
            <a:avLst>
              <a:gd name="adj1" fmla="val -82342"/>
              <a:gd name="adj2" fmla="val 68646"/>
            </a:avLst>
          </a:prstGeom>
          <a:ln>
            <a:headEnd type="none" w="lg" len="lg"/>
            <a:tailEnd type="stealth" w="lg" len="lg"/>
          </a:ln>
        </p:spPr>
        <p:style>
          <a:lnRef idx="3">
            <a:schemeClr val="dk1"/>
          </a:lnRef>
          <a:fillRef idx="0">
            <a:schemeClr val="dk1"/>
          </a:fillRef>
          <a:effectRef idx="2">
            <a:schemeClr val="dk1"/>
          </a:effectRef>
          <a:fontRef idx="minor">
            <a:schemeClr val="tx1"/>
          </a:fontRef>
        </p:style>
      </p:cxnSp>
      <p:sp>
        <p:nvSpPr>
          <p:cNvPr id="9" name="Oval 8">
            <a:extLst>
              <a:ext uri="{FF2B5EF4-FFF2-40B4-BE49-F238E27FC236}">
                <a16:creationId xmlns:a16="http://schemas.microsoft.com/office/drawing/2014/main" id="{1A5F7ACF-F24C-4A1D-BCCF-90ED8F1F6C73}"/>
              </a:ext>
            </a:extLst>
          </p:cNvPr>
          <p:cNvSpPr/>
          <p:nvPr/>
        </p:nvSpPr>
        <p:spPr>
          <a:xfrm>
            <a:off x="4104613" y="1596116"/>
            <a:ext cx="1461069" cy="1318035"/>
          </a:xfrm>
          <a:prstGeom prst="ellipse">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Does the student already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black"/>
                </a:solidFill>
                <a:effectLst/>
                <a:uLnTx/>
                <a:uFillTx/>
                <a:latin typeface="Book Antiqua" panose="02040602050305030304" pitchFamily="18" charset="0"/>
                <a:ea typeface="+mn-ea"/>
                <a:cs typeface="+mn-cs"/>
              </a:rPr>
              <a:t>Exist?</a:t>
            </a:r>
            <a:endParaRPr kumimoji="0" lang="en-IN"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algn="ctr"/>
            <a:endParaRPr lang="en-IN" dirty="0"/>
          </a:p>
        </p:txBody>
      </p:sp>
    </p:spTree>
    <p:extLst>
      <p:ext uri="{BB962C8B-B14F-4D97-AF65-F5344CB8AC3E}">
        <p14:creationId xmlns:p14="http://schemas.microsoft.com/office/powerpoint/2010/main" val="278963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Diamond 24">
            <a:extLst>
              <a:ext uri="{FF2B5EF4-FFF2-40B4-BE49-F238E27FC236}">
                <a16:creationId xmlns:a16="http://schemas.microsoft.com/office/drawing/2014/main" id="{4EF6FF30-326D-4FE4-BD6D-F6D032DD5FFA}"/>
              </a:ext>
            </a:extLst>
          </p:cNvPr>
          <p:cNvSpPr/>
          <p:nvPr/>
        </p:nvSpPr>
        <p:spPr>
          <a:xfrm>
            <a:off x="4929533" y="2985617"/>
            <a:ext cx="2239861" cy="1526797"/>
          </a:xfrm>
          <a:prstGeom prst="diamond">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Gives</a:t>
            </a:r>
          </a:p>
        </p:txBody>
      </p:sp>
      <p:sp>
        <p:nvSpPr>
          <p:cNvPr id="27" name="Rectangle 26">
            <a:extLst>
              <a:ext uri="{FF2B5EF4-FFF2-40B4-BE49-F238E27FC236}">
                <a16:creationId xmlns:a16="http://schemas.microsoft.com/office/drawing/2014/main" id="{4B64DE37-BB0E-403B-846C-090D25414BCC}"/>
              </a:ext>
            </a:extLst>
          </p:cNvPr>
          <p:cNvSpPr/>
          <p:nvPr/>
        </p:nvSpPr>
        <p:spPr>
          <a:xfrm>
            <a:off x="1866544" y="3392063"/>
            <a:ext cx="2309013" cy="74452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Book Antiqua" panose="02040602050305030304" pitchFamily="18" charset="0"/>
              </a:rPr>
              <a:t>Student  </a:t>
            </a:r>
            <a:endParaRPr lang="en-IN" dirty="0"/>
          </a:p>
        </p:txBody>
      </p:sp>
      <p:sp>
        <p:nvSpPr>
          <p:cNvPr id="28" name="Oval 27">
            <a:extLst>
              <a:ext uri="{FF2B5EF4-FFF2-40B4-BE49-F238E27FC236}">
                <a16:creationId xmlns:a16="http://schemas.microsoft.com/office/drawing/2014/main" id="{244F1740-4A47-4A46-A903-EA7C4AAA7279}"/>
              </a:ext>
            </a:extLst>
          </p:cNvPr>
          <p:cNvSpPr/>
          <p:nvPr/>
        </p:nvSpPr>
        <p:spPr>
          <a:xfrm>
            <a:off x="3377253" y="1705543"/>
            <a:ext cx="1522604" cy="7445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Book Antiqua" panose="02040602050305030304" pitchFamily="18" charset="0"/>
              </a:rPr>
              <a:t>Name</a:t>
            </a:r>
          </a:p>
        </p:txBody>
      </p:sp>
      <p:sp>
        <p:nvSpPr>
          <p:cNvPr id="29" name="Oval 28">
            <a:extLst>
              <a:ext uri="{FF2B5EF4-FFF2-40B4-BE49-F238E27FC236}">
                <a16:creationId xmlns:a16="http://schemas.microsoft.com/office/drawing/2014/main" id="{7EEBE450-B7CB-4916-AB35-8C7EA3CF83EC}"/>
              </a:ext>
            </a:extLst>
          </p:cNvPr>
          <p:cNvSpPr/>
          <p:nvPr/>
        </p:nvSpPr>
        <p:spPr>
          <a:xfrm>
            <a:off x="613838" y="1877033"/>
            <a:ext cx="1537864" cy="7445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Book Antiqua" panose="02040602050305030304" pitchFamily="18" charset="0"/>
              </a:rPr>
              <a:t>Id</a:t>
            </a:r>
          </a:p>
        </p:txBody>
      </p:sp>
      <p:sp>
        <p:nvSpPr>
          <p:cNvPr id="31" name="Oval 30">
            <a:extLst>
              <a:ext uri="{FF2B5EF4-FFF2-40B4-BE49-F238E27FC236}">
                <a16:creationId xmlns:a16="http://schemas.microsoft.com/office/drawing/2014/main" id="{3A291A03-AD37-4544-AC3A-B8BF5D213B5A}"/>
              </a:ext>
            </a:extLst>
          </p:cNvPr>
          <p:cNvSpPr/>
          <p:nvPr/>
        </p:nvSpPr>
        <p:spPr>
          <a:xfrm>
            <a:off x="9937695" y="4642123"/>
            <a:ext cx="1619791" cy="7445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Name</a:t>
            </a:r>
            <a:endParaRPr lang="en-IN" b="1" dirty="0">
              <a:solidFill>
                <a:schemeClr val="tx1"/>
              </a:solidFill>
              <a:latin typeface="Book Antiqua" panose="02040602050305030304" pitchFamily="18" charset="0"/>
            </a:endParaRPr>
          </a:p>
        </p:txBody>
      </p:sp>
      <p:sp>
        <p:nvSpPr>
          <p:cNvPr id="32" name="Rectangle 31">
            <a:extLst>
              <a:ext uri="{FF2B5EF4-FFF2-40B4-BE49-F238E27FC236}">
                <a16:creationId xmlns:a16="http://schemas.microsoft.com/office/drawing/2014/main" id="{BFB27500-124D-430E-AF79-94EE11975EE9}"/>
              </a:ext>
            </a:extLst>
          </p:cNvPr>
          <p:cNvSpPr/>
          <p:nvPr/>
        </p:nvSpPr>
        <p:spPr>
          <a:xfrm>
            <a:off x="7923373" y="3376754"/>
            <a:ext cx="2309013" cy="74452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Book Antiqua" panose="02040602050305030304" pitchFamily="18" charset="0"/>
              </a:rPr>
              <a:t>Attendance</a:t>
            </a:r>
            <a:r>
              <a:rPr lang="en-IN" b="1" dirty="0">
                <a:solidFill>
                  <a:schemeClr val="bg1"/>
                </a:solidFill>
                <a:latin typeface="Book Antiqua" panose="02040602050305030304" pitchFamily="18" charset="0"/>
              </a:rPr>
              <a:t> </a:t>
            </a:r>
            <a:endParaRPr lang="en-IN" dirty="0">
              <a:solidFill>
                <a:schemeClr val="bg1"/>
              </a:solidFill>
            </a:endParaRPr>
          </a:p>
        </p:txBody>
      </p:sp>
      <p:sp>
        <p:nvSpPr>
          <p:cNvPr id="33" name="TextBox 32">
            <a:extLst>
              <a:ext uri="{FF2B5EF4-FFF2-40B4-BE49-F238E27FC236}">
                <a16:creationId xmlns:a16="http://schemas.microsoft.com/office/drawing/2014/main" id="{9E8D49F1-9444-4D8F-BB4E-FDFFDF496B6A}"/>
              </a:ext>
            </a:extLst>
          </p:cNvPr>
          <p:cNvSpPr txBox="1"/>
          <p:nvPr/>
        </p:nvSpPr>
        <p:spPr>
          <a:xfrm>
            <a:off x="2973954" y="294745"/>
            <a:ext cx="6237419" cy="646331"/>
          </a:xfrm>
          <a:prstGeom prst="rect">
            <a:avLst/>
          </a:prstGeom>
          <a:noFill/>
        </p:spPr>
        <p:txBody>
          <a:bodyPr wrap="square" rtlCol="0">
            <a:spAutoFit/>
          </a:bodyPr>
          <a:lstStyle/>
          <a:p>
            <a:r>
              <a:rPr lang="en-IN" sz="3600" b="1" u="sng" dirty="0">
                <a:solidFill>
                  <a:schemeClr val="bg2">
                    <a:lumMod val="25000"/>
                  </a:schemeClr>
                </a:solidFill>
                <a:latin typeface="AR JULIAN" panose="02000000000000000000" pitchFamily="2" charset="0"/>
              </a:rPr>
              <a:t>Entity Relationship Diagram</a:t>
            </a:r>
            <a:endParaRPr lang="en-IN" sz="3600" dirty="0">
              <a:solidFill>
                <a:schemeClr val="bg2">
                  <a:lumMod val="25000"/>
                </a:schemeClr>
              </a:solidFill>
              <a:latin typeface="AR JULIAN" panose="02000000000000000000" pitchFamily="2" charset="0"/>
            </a:endParaRPr>
          </a:p>
        </p:txBody>
      </p:sp>
      <p:cxnSp>
        <p:nvCxnSpPr>
          <p:cNvPr id="34" name="Straight Connector 33">
            <a:extLst>
              <a:ext uri="{FF2B5EF4-FFF2-40B4-BE49-F238E27FC236}">
                <a16:creationId xmlns:a16="http://schemas.microsoft.com/office/drawing/2014/main" id="{39E425CB-0F78-48AD-9430-4516467D4D5D}"/>
              </a:ext>
            </a:extLst>
          </p:cNvPr>
          <p:cNvCxnSpPr>
            <a:cxnSpLocks/>
            <a:endCxn id="28" idx="4"/>
          </p:cNvCxnSpPr>
          <p:nvPr/>
        </p:nvCxnSpPr>
        <p:spPr>
          <a:xfrm flipV="1">
            <a:off x="3700608" y="2450066"/>
            <a:ext cx="437947" cy="935077"/>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21ACADC-7A86-4927-A29A-DE48230D381D}"/>
              </a:ext>
            </a:extLst>
          </p:cNvPr>
          <p:cNvCxnSpPr>
            <a:cxnSpLocks/>
            <a:stCxn id="27" idx="0"/>
            <a:endCxn id="29" idx="4"/>
          </p:cNvCxnSpPr>
          <p:nvPr/>
        </p:nvCxnSpPr>
        <p:spPr>
          <a:xfrm flipH="1" flipV="1">
            <a:off x="1382770" y="2621556"/>
            <a:ext cx="1638281" cy="770507"/>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943C435-A6A5-4008-AF2F-DAA3DE9CA136}"/>
              </a:ext>
            </a:extLst>
          </p:cNvPr>
          <p:cNvCxnSpPr>
            <a:cxnSpLocks/>
            <a:stCxn id="32" idx="0"/>
            <a:endCxn id="43" idx="4"/>
          </p:cNvCxnSpPr>
          <p:nvPr/>
        </p:nvCxnSpPr>
        <p:spPr>
          <a:xfrm flipH="1" flipV="1">
            <a:off x="8386280" y="2588100"/>
            <a:ext cx="691600" cy="788654"/>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557E6F2-38BB-4BF9-B097-E84BA3DC268A}"/>
              </a:ext>
            </a:extLst>
          </p:cNvPr>
          <p:cNvCxnSpPr>
            <a:cxnSpLocks/>
            <a:stCxn id="31" idx="1"/>
            <a:endCxn id="32" idx="2"/>
          </p:cNvCxnSpPr>
          <p:nvPr/>
        </p:nvCxnSpPr>
        <p:spPr>
          <a:xfrm flipH="1" flipV="1">
            <a:off x="9077880" y="4121277"/>
            <a:ext cx="1097028" cy="629879"/>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8844F53-6C6B-45D8-956E-8A243C2B9A07}"/>
              </a:ext>
            </a:extLst>
          </p:cNvPr>
          <p:cNvCxnSpPr>
            <a:cxnSpLocks/>
            <a:stCxn id="25" idx="3"/>
            <a:endCxn id="32" idx="1"/>
          </p:cNvCxnSpPr>
          <p:nvPr/>
        </p:nvCxnSpPr>
        <p:spPr>
          <a:xfrm>
            <a:off x="7169394" y="3749016"/>
            <a:ext cx="753979" cy="0"/>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DB49500-0039-4912-B9C6-2F36DC6C971C}"/>
              </a:ext>
            </a:extLst>
          </p:cNvPr>
          <p:cNvCxnSpPr>
            <a:cxnSpLocks/>
            <a:stCxn id="27" idx="3"/>
            <a:endCxn id="25" idx="1"/>
          </p:cNvCxnSpPr>
          <p:nvPr/>
        </p:nvCxnSpPr>
        <p:spPr>
          <a:xfrm flipV="1">
            <a:off x="4175557" y="3749016"/>
            <a:ext cx="753976" cy="15309"/>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E93BC611-2CC2-4BC1-A2DB-9AEF900A7813}"/>
              </a:ext>
            </a:extLst>
          </p:cNvPr>
          <p:cNvSpPr/>
          <p:nvPr/>
        </p:nvSpPr>
        <p:spPr>
          <a:xfrm>
            <a:off x="7681762" y="1910488"/>
            <a:ext cx="1409035" cy="677612"/>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solidFill>
                  <a:schemeClr val="tx1"/>
                </a:solidFill>
                <a:latin typeface="Book Antiqua" panose="02040602050305030304" pitchFamily="18" charset="0"/>
              </a:rPr>
              <a:t>Id</a:t>
            </a:r>
            <a:endParaRPr lang="en-IN" b="1" u="sng" dirty="0">
              <a:solidFill>
                <a:schemeClr val="tx1"/>
              </a:solidFill>
              <a:latin typeface="Book Antiqua" panose="02040602050305030304" pitchFamily="18" charset="0"/>
            </a:endParaRPr>
          </a:p>
        </p:txBody>
      </p:sp>
      <p:sp>
        <p:nvSpPr>
          <p:cNvPr id="19" name="Oval 18">
            <a:extLst>
              <a:ext uri="{FF2B5EF4-FFF2-40B4-BE49-F238E27FC236}">
                <a16:creationId xmlns:a16="http://schemas.microsoft.com/office/drawing/2014/main" id="{847ABF54-9AC8-4E74-B04F-66D21C95C949}"/>
              </a:ext>
            </a:extLst>
          </p:cNvPr>
          <p:cNvSpPr/>
          <p:nvPr/>
        </p:nvSpPr>
        <p:spPr>
          <a:xfrm>
            <a:off x="7578472" y="4705411"/>
            <a:ext cx="1394510" cy="636734"/>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Date</a:t>
            </a:r>
            <a:endParaRPr lang="en-IN" b="1" dirty="0">
              <a:solidFill>
                <a:schemeClr val="tx1"/>
              </a:solidFill>
              <a:latin typeface="Book Antiqua" panose="02040602050305030304" pitchFamily="18" charset="0"/>
            </a:endParaRPr>
          </a:p>
        </p:txBody>
      </p:sp>
      <p:sp>
        <p:nvSpPr>
          <p:cNvPr id="20" name="Oval 19">
            <a:extLst>
              <a:ext uri="{FF2B5EF4-FFF2-40B4-BE49-F238E27FC236}">
                <a16:creationId xmlns:a16="http://schemas.microsoft.com/office/drawing/2014/main" id="{86FD42BE-9E94-4DF2-ABAE-C46FAB675189}"/>
              </a:ext>
            </a:extLst>
          </p:cNvPr>
          <p:cNvSpPr/>
          <p:nvPr/>
        </p:nvSpPr>
        <p:spPr>
          <a:xfrm>
            <a:off x="10223503" y="2077804"/>
            <a:ext cx="1619791" cy="7445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Time</a:t>
            </a:r>
            <a:endParaRPr lang="en-IN" b="1" dirty="0">
              <a:solidFill>
                <a:schemeClr val="tx1"/>
              </a:solidFill>
              <a:latin typeface="Book Antiqua" panose="02040602050305030304" pitchFamily="18" charset="0"/>
            </a:endParaRPr>
          </a:p>
        </p:txBody>
      </p:sp>
      <p:cxnSp>
        <p:nvCxnSpPr>
          <p:cNvPr id="26" name="Straight Connector 25">
            <a:extLst>
              <a:ext uri="{FF2B5EF4-FFF2-40B4-BE49-F238E27FC236}">
                <a16:creationId xmlns:a16="http://schemas.microsoft.com/office/drawing/2014/main" id="{CF905401-CA72-423F-A300-A99F2DEAD526}"/>
              </a:ext>
            </a:extLst>
          </p:cNvPr>
          <p:cNvCxnSpPr>
            <a:cxnSpLocks/>
          </p:cNvCxnSpPr>
          <p:nvPr/>
        </p:nvCxnSpPr>
        <p:spPr>
          <a:xfrm flipV="1">
            <a:off x="8276867" y="4136586"/>
            <a:ext cx="486776" cy="568825"/>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CB988F8-56F0-45DB-8EDB-C4EA7F1DF910}"/>
              </a:ext>
            </a:extLst>
          </p:cNvPr>
          <p:cNvCxnSpPr>
            <a:cxnSpLocks/>
            <a:stCxn id="32" idx="3"/>
            <a:endCxn id="20" idx="4"/>
          </p:cNvCxnSpPr>
          <p:nvPr/>
        </p:nvCxnSpPr>
        <p:spPr>
          <a:xfrm flipV="1">
            <a:off x="10232386" y="2822327"/>
            <a:ext cx="801013" cy="926689"/>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E8CA375C-6B7C-4B0C-963F-69450CBB16B5}"/>
              </a:ext>
            </a:extLst>
          </p:cNvPr>
          <p:cNvSpPr/>
          <p:nvPr/>
        </p:nvSpPr>
        <p:spPr>
          <a:xfrm>
            <a:off x="4627741" y="5327228"/>
            <a:ext cx="1739504" cy="513822"/>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Book Antiqua" panose="02040602050305030304" pitchFamily="18" charset="0"/>
              </a:rPr>
              <a:t>I</a:t>
            </a:r>
            <a:r>
              <a:rPr lang="en-IN" b="1" dirty="0">
                <a:solidFill>
                  <a:schemeClr val="tx1"/>
                </a:solidFill>
                <a:latin typeface="Book Antiqua" panose="02040602050305030304" pitchFamily="18" charset="0"/>
              </a:rPr>
              <a:t>mage </a:t>
            </a:r>
            <a:endParaRPr lang="en-IN" dirty="0">
              <a:solidFill>
                <a:schemeClr val="bg1"/>
              </a:solidFill>
            </a:endParaRPr>
          </a:p>
        </p:txBody>
      </p:sp>
      <p:cxnSp>
        <p:nvCxnSpPr>
          <p:cNvPr id="24" name="Straight Connector 23">
            <a:extLst>
              <a:ext uri="{FF2B5EF4-FFF2-40B4-BE49-F238E27FC236}">
                <a16:creationId xmlns:a16="http://schemas.microsoft.com/office/drawing/2014/main" id="{148F4A4C-D065-4F66-B301-A0E66696FB0E}"/>
              </a:ext>
            </a:extLst>
          </p:cNvPr>
          <p:cNvCxnSpPr>
            <a:cxnSpLocks/>
            <a:stCxn id="36" idx="3"/>
            <a:endCxn id="23" idx="1"/>
          </p:cNvCxnSpPr>
          <p:nvPr/>
        </p:nvCxnSpPr>
        <p:spPr>
          <a:xfrm flipV="1">
            <a:off x="4140980" y="5584139"/>
            <a:ext cx="486761" cy="1"/>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1970A17-3C06-4170-983F-335DF4645FC4}"/>
              </a:ext>
            </a:extLst>
          </p:cNvPr>
          <p:cNvCxnSpPr>
            <a:cxnSpLocks/>
            <a:stCxn id="27" idx="2"/>
            <a:endCxn id="36" idx="0"/>
          </p:cNvCxnSpPr>
          <p:nvPr/>
        </p:nvCxnSpPr>
        <p:spPr>
          <a:xfrm flipH="1">
            <a:off x="3021050" y="4136586"/>
            <a:ext cx="1" cy="684155"/>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36" name="Diamond 35">
            <a:extLst>
              <a:ext uri="{FF2B5EF4-FFF2-40B4-BE49-F238E27FC236}">
                <a16:creationId xmlns:a16="http://schemas.microsoft.com/office/drawing/2014/main" id="{EB9CC0C2-ECA4-4D1C-91CB-75829B5573AB}"/>
              </a:ext>
            </a:extLst>
          </p:cNvPr>
          <p:cNvSpPr/>
          <p:nvPr/>
        </p:nvSpPr>
        <p:spPr>
          <a:xfrm>
            <a:off x="1901119" y="4820741"/>
            <a:ext cx="2239861" cy="1526797"/>
          </a:xfrm>
          <a:prstGeom prst="diamond">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Register</a:t>
            </a:r>
          </a:p>
        </p:txBody>
      </p:sp>
      <p:sp>
        <p:nvSpPr>
          <p:cNvPr id="41" name="TextBox 40">
            <a:extLst>
              <a:ext uri="{FF2B5EF4-FFF2-40B4-BE49-F238E27FC236}">
                <a16:creationId xmlns:a16="http://schemas.microsoft.com/office/drawing/2014/main" id="{B16AFF85-D0BF-43D2-9328-7736D230C0CC}"/>
              </a:ext>
            </a:extLst>
          </p:cNvPr>
          <p:cNvSpPr txBox="1"/>
          <p:nvPr/>
        </p:nvSpPr>
        <p:spPr>
          <a:xfrm>
            <a:off x="4384360" y="3397008"/>
            <a:ext cx="1300632" cy="307777"/>
          </a:xfrm>
          <a:prstGeom prst="rect">
            <a:avLst/>
          </a:prstGeom>
          <a:noFill/>
        </p:spPr>
        <p:txBody>
          <a:bodyPr wrap="square" rtlCol="0">
            <a:spAutoFit/>
          </a:bodyPr>
          <a:lstStyle/>
          <a:p>
            <a:r>
              <a:rPr lang="en-US" sz="1400" b="1" dirty="0"/>
              <a:t>M</a:t>
            </a:r>
            <a:endParaRPr lang="en-IN" sz="1400" b="1" dirty="0"/>
          </a:p>
        </p:txBody>
      </p:sp>
      <p:sp>
        <p:nvSpPr>
          <p:cNvPr id="44" name="TextBox 43">
            <a:extLst>
              <a:ext uri="{FF2B5EF4-FFF2-40B4-BE49-F238E27FC236}">
                <a16:creationId xmlns:a16="http://schemas.microsoft.com/office/drawing/2014/main" id="{6A7ADFE8-6593-4D88-8747-77AA5669B2A8}"/>
              </a:ext>
            </a:extLst>
          </p:cNvPr>
          <p:cNvSpPr txBox="1"/>
          <p:nvPr/>
        </p:nvSpPr>
        <p:spPr>
          <a:xfrm>
            <a:off x="7273056" y="3404802"/>
            <a:ext cx="1300632" cy="307777"/>
          </a:xfrm>
          <a:prstGeom prst="rect">
            <a:avLst/>
          </a:prstGeom>
          <a:noFill/>
        </p:spPr>
        <p:txBody>
          <a:bodyPr wrap="square" rtlCol="0">
            <a:spAutoFit/>
          </a:bodyPr>
          <a:lstStyle/>
          <a:p>
            <a:r>
              <a:rPr lang="en-US" sz="1400" b="1" dirty="0"/>
              <a:t>M</a:t>
            </a:r>
            <a:endParaRPr lang="en-IN" sz="1400" b="1" dirty="0"/>
          </a:p>
        </p:txBody>
      </p:sp>
      <p:sp>
        <p:nvSpPr>
          <p:cNvPr id="45" name="TextBox 44">
            <a:extLst>
              <a:ext uri="{FF2B5EF4-FFF2-40B4-BE49-F238E27FC236}">
                <a16:creationId xmlns:a16="http://schemas.microsoft.com/office/drawing/2014/main" id="{6BCF94A6-0D35-432E-A979-14BC4543F6CC}"/>
              </a:ext>
            </a:extLst>
          </p:cNvPr>
          <p:cNvSpPr txBox="1"/>
          <p:nvPr/>
        </p:nvSpPr>
        <p:spPr>
          <a:xfrm>
            <a:off x="3062024" y="4379157"/>
            <a:ext cx="1300632" cy="307777"/>
          </a:xfrm>
          <a:prstGeom prst="rect">
            <a:avLst/>
          </a:prstGeom>
          <a:noFill/>
        </p:spPr>
        <p:txBody>
          <a:bodyPr wrap="square" rtlCol="0">
            <a:spAutoFit/>
          </a:bodyPr>
          <a:lstStyle/>
          <a:p>
            <a:r>
              <a:rPr lang="en-US" sz="1400" b="1" dirty="0"/>
              <a:t>1</a:t>
            </a:r>
            <a:endParaRPr lang="en-IN" sz="1400" b="1" dirty="0"/>
          </a:p>
        </p:txBody>
      </p:sp>
      <p:sp>
        <p:nvSpPr>
          <p:cNvPr id="46" name="TextBox 45">
            <a:extLst>
              <a:ext uri="{FF2B5EF4-FFF2-40B4-BE49-F238E27FC236}">
                <a16:creationId xmlns:a16="http://schemas.microsoft.com/office/drawing/2014/main" id="{CF94F39F-A488-4E2E-9839-8081CFD90C3D}"/>
              </a:ext>
            </a:extLst>
          </p:cNvPr>
          <p:cNvSpPr txBox="1"/>
          <p:nvPr/>
        </p:nvSpPr>
        <p:spPr>
          <a:xfrm>
            <a:off x="4180110" y="5250930"/>
            <a:ext cx="1300632" cy="307777"/>
          </a:xfrm>
          <a:prstGeom prst="rect">
            <a:avLst/>
          </a:prstGeom>
          <a:noFill/>
        </p:spPr>
        <p:txBody>
          <a:bodyPr wrap="square" rtlCol="0">
            <a:spAutoFit/>
          </a:bodyPr>
          <a:lstStyle/>
          <a:p>
            <a:r>
              <a:rPr lang="en-US" sz="1400" b="1" dirty="0"/>
              <a:t>1</a:t>
            </a:r>
            <a:endParaRPr lang="en-IN" sz="1400" b="1" dirty="0"/>
          </a:p>
        </p:txBody>
      </p:sp>
      <p:sp>
        <p:nvSpPr>
          <p:cNvPr id="47" name="Oval 46">
            <a:extLst>
              <a:ext uri="{FF2B5EF4-FFF2-40B4-BE49-F238E27FC236}">
                <a16:creationId xmlns:a16="http://schemas.microsoft.com/office/drawing/2014/main" id="{1AD4601F-929E-4570-B213-628F153A0162}"/>
              </a:ext>
            </a:extLst>
          </p:cNvPr>
          <p:cNvSpPr/>
          <p:nvPr/>
        </p:nvSpPr>
        <p:spPr>
          <a:xfrm>
            <a:off x="6049464" y="6027901"/>
            <a:ext cx="1299292" cy="611187"/>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Book Antiqua" panose="02040602050305030304" pitchFamily="18" charset="0"/>
              </a:rPr>
              <a:t>Name</a:t>
            </a:r>
          </a:p>
        </p:txBody>
      </p:sp>
      <p:cxnSp>
        <p:nvCxnSpPr>
          <p:cNvPr id="48" name="Straight Connector 47">
            <a:extLst>
              <a:ext uri="{FF2B5EF4-FFF2-40B4-BE49-F238E27FC236}">
                <a16:creationId xmlns:a16="http://schemas.microsoft.com/office/drawing/2014/main" id="{BDCA71A5-0A8F-4214-BF6D-9611061DF360}"/>
              </a:ext>
            </a:extLst>
          </p:cNvPr>
          <p:cNvCxnSpPr>
            <a:cxnSpLocks/>
            <a:stCxn id="23" idx="2"/>
            <a:endCxn id="47" idx="1"/>
          </p:cNvCxnSpPr>
          <p:nvPr/>
        </p:nvCxnSpPr>
        <p:spPr>
          <a:xfrm>
            <a:off x="5497493" y="5841050"/>
            <a:ext cx="742248" cy="276357"/>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C9ABA661-28CC-465B-A7AA-08B002FB8055}"/>
              </a:ext>
            </a:extLst>
          </p:cNvPr>
          <p:cNvSpPr/>
          <p:nvPr/>
        </p:nvSpPr>
        <p:spPr>
          <a:xfrm>
            <a:off x="6019851" y="4672560"/>
            <a:ext cx="1187816" cy="5138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Book Antiqua" panose="02040602050305030304" pitchFamily="18" charset="0"/>
              </a:rPr>
              <a:t>Id</a:t>
            </a:r>
          </a:p>
        </p:txBody>
      </p:sp>
      <p:cxnSp>
        <p:nvCxnSpPr>
          <p:cNvPr id="50" name="Straight Connector 49">
            <a:extLst>
              <a:ext uri="{FF2B5EF4-FFF2-40B4-BE49-F238E27FC236}">
                <a16:creationId xmlns:a16="http://schemas.microsoft.com/office/drawing/2014/main" id="{803C8DEC-725A-45B7-AAC8-1530E10CBF38}"/>
              </a:ext>
            </a:extLst>
          </p:cNvPr>
          <p:cNvCxnSpPr>
            <a:cxnSpLocks/>
            <a:stCxn id="23" idx="0"/>
            <a:endCxn id="49" idx="3"/>
          </p:cNvCxnSpPr>
          <p:nvPr/>
        </p:nvCxnSpPr>
        <p:spPr>
          <a:xfrm flipV="1">
            <a:off x="5497493" y="5111135"/>
            <a:ext cx="696310" cy="216093"/>
          </a:xfrm>
          <a:prstGeom prst="line">
            <a:avLst/>
          </a:prstGeom>
          <a:ln w="19050"/>
          <a:effectLst>
            <a:glow>
              <a:schemeClr val="tx1">
                <a:alpha val="60000"/>
              </a:schemeClr>
            </a:glow>
          </a:effectLst>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28E2568D-7AD9-42DE-A3E1-13593C510E50}"/>
              </a:ext>
            </a:extLst>
          </p:cNvPr>
          <p:cNvSpPr/>
          <p:nvPr/>
        </p:nvSpPr>
        <p:spPr>
          <a:xfrm>
            <a:off x="6042077" y="4686934"/>
            <a:ext cx="1187816" cy="513823"/>
          </a:xfrm>
          <a:prstGeom prst="ellips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a:solidFill>
                  <a:schemeClr val="tx1"/>
                </a:solidFill>
                <a:latin typeface="Book Antiqua" panose="02040602050305030304" pitchFamily="18" charset="0"/>
              </a:rPr>
              <a:t>Id</a:t>
            </a:r>
          </a:p>
        </p:txBody>
      </p:sp>
    </p:spTree>
    <p:extLst>
      <p:ext uri="{BB962C8B-B14F-4D97-AF65-F5344CB8AC3E}">
        <p14:creationId xmlns:p14="http://schemas.microsoft.com/office/powerpoint/2010/main" val="4168296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A4CE372-6E1A-45F3-A227-08CF0FF57DC7}"/>
              </a:ext>
            </a:extLst>
          </p:cNvPr>
          <p:cNvPicPr>
            <a:picLocks noGrp="1" noChangeAspect="1"/>
          </p:cNvPicPr>
          <p:nvPr>
            <p:ph type="pic" sz="quarter" idx="13"/>
          </p:nvPr>
        </p:nvPicPr>
        <p:blipFill>
          <a:blip r:embed="rId2"/>
          <a:srcRect l="6344" r="6344"/>
          <a:stretch>
            <a:fillRect/>
          </a:stretch>
        </p:blipFill>
        <p:spPr/>
      </p:pic>
      <p:sp>
        <p:nvSpPr>
          <p:cNvPr id="3" name="Content Placeholder 2">
            <a:extLst>
              <a:ext uri="{FF2B5EF4-FFF2-40B4-BE49-F238E27FC236}">
                <a16:creationId xmlns:a16="http://schemas.microsoft.com/office/drawing/2014/main" id="{29A3C05B-B9F6-4925-B4A8-197F8A6F373A}"/>
              </a:ext>
            </a:extLst>
          </p:cNvPr>
          <p:cNvSpPr>
            <a:spLocks noGrp="1"/>
          </p:cNvSpPr>
          <p:nvPr>
            <p:ph idx="1"/>
          </p:nvPr>
        </p:nvSpPr>
        <p:spPr>
          <a:xfrm>
            <a:off x="624395" y="2507366"/>
            <a:ext cx="3978665" cy="3198109"/>
          </a:xfrm>
        </p:spPr>
        <p:txBody>
          <a:bodyPr/>
          <a:lstStyle/>
          <a:p>
            <a:pPr marL="0" indent="0">
              <a:buClr>
                <a:schemeClr val="tx1"/>
              </a:buClr>
              <a:buNone/>
            </a:pPr>
            <a:r>
              <a:rPr lang="en-IN" b="1" u="sng" dirty="0"/>
              <a:t>Hardware:</a:t>
            </a:r>
          </a:p>
          <a:p>
            <a:pPr>
              <a:buClr>
                <a:schemeClr val="tx1"/>
              </a:buClr>
              <a:buFont typeface="Courier New" panose="02070309020205020404" pitchFamily="49" charset="0"/>
              <a:buChar char="o"/>
            </a:pPr>
            <a:r>
              <a:rPr lang="en-IN" dirty="0"/>
              <a:t>Laptop/desktop</a:t>
            </a:r>
          </a:p>
          <a:p>
            <a:pPr>
              <a:buClr>
                <a:schemeClr val="tx1"/>
              </a:buClr>
              <a:buFont typeface="Courier New" panose="02070309020205020404" pitchFamily="49" charset="0"/>
              <a:buChar char="o"/>
            </a:pPr>
            <a:r>
              <a:rPr lang="en-IN" dirty="0"/>
              <a:t>Webcam</a:t>
            </a:r>
          </a:p>
          <a:p>
            <a:pPr>
              <a:buClr>
                <a:schemeClr val="tx1"/>
              </a:buClr>
              <a:buFont typeface="Courier New" panose="02070309020205020404" pitchFamily="49" charset="0"/>
              <a:buChar char="o"/>
            </a:pPr>
            <a:endParaRPr lang="en-IN" dirty="0"/>
          </a:p>
          <a:p>
            <a:pPr marL="0" indent="0">
              <a:buClr>
                <a:schemeClr val="tx1"/>
              </a:buClr>
              <a:buNone/>
            </a:pPr>
            <a:r>
              <a:rPr lang="en-IN" b="1" u="sng" dirty="0"/>
              <a:t>Software:</a:t>
            </a:r>
          </a:p>
          <a:p>
            <a:pPr>
              <a:buClr>
                <a:schemeClr val="tx1"/>
              </a:buClr>
              <a:buFont typeface="Courier New" panose="02070309020205020404" pitchFamily="49" charset="0"/>
              <a:buChar char="o"/>
            </a:pPr>
            <a:r>
              <a:rPr lang="en-IN" dirty="0"/>
              <a:t>Spyder version 4.0.1/</a:t>
            </a:r>
            <a:r>
              <a:rPr lang="en-IN" dirty="0" err="1"/>
              <a:t>Pycharm</a:t>
            </a:r>
            <a:endParaRPr lang="en-IN" dirty="0"/>
          </a:p>
          <a:p>
            <a:pPr>
              <a:buClr>
                <a:schemeClr val="tx1"/>
              </a:buClr>
              <a:buFont typeface="Courier New" panose="02070309020205020404" pitchFamily="49" charset="0"/>
              <a:buChar char="o"/>
            </a:pPr>
            <a:r>
              <a:rPr lang="en-IN" dirty="0"/>
              <a:t>Excel(.xlsx)</a:t>
            </a:r>
          </a:p>
          <a:p>
            <a:endParaRPr lang="en-IN" dirty="0"/>
          </a:p>
        </p:txBody>
      </p:sp>
      <p:sp>
        <p:nvSpPr>
          <p:cNvPr id="6" name="Title 5">
            <a:extLst>
              <a:ext uri="{FF2B5EF4-FFF2-40B4-BE49-F238E27FC236}">
                <a16:creationId xmlns:a16="http://schemas.microsoft.com/office/drawing/2014/main" id="{11DCF715-A495-40CD-9F0E-368136679A54}"/>
              </a:ext>
            </a:extLst>
          </p:cNvPr>
          <p:cNvSpPr>
            <a:spLocks noGrp="1"/>
          </p:cNvSpPr>
          <p:nvPr>
            <p:ph type="title"/>
          </p:nvPr>
        </p:nvSpPr>
        <p:spPr>
          <a:xfrm>
            <a:off x="624394" y="451050"/>
            <a:ext cx="3978665" cy="823405"/>
          </a:xfrm>
        </p:spPr>
        <p:txBody>
          <a:bodyPr/>
          <a:lstStyle/>
          <a:p>
            <a:r>
              <a:rPr lang="en-IN" sz="2800" u="sng" dirty="0">
                <a:latin typeface="AR JULIAN" panose="02000000000000000000" pitchFamily="2" charset="0"/>
              </a:rPr>
              <a:t>Hardware and Software </a:t>
            </a:r>
            <a:br>
              <a:rPr lang="en-IN" sz="2800" u="sng" dirty="0">
                <a:latin typeface="AR JULIAN" panose="02000000000000000000" pitchFamily="2" charset="0"/>
              </a:rPr>
            </a:br>
            <a:r>
              <a:rPr lang="en-IN" sz="2800" u="sng" dirty="0">
                <a:latin typeface="AR JULIAN" panose="02000000000000000000" pitchFamily="2" charset="0"/>
              </a:rPr>
              <a:t>Used </a:t>
            </a:r>
            <a:br>
              <a:rPr lang="en-IN" dirty="0"/>
            </a:br>
            <a:endParaRPr lang="en-IN" dirty="0"/>
          </a:p>
        </p:txBody>
      </p:sp>
      <p:sp>
        <p:nvSpPr>
          <p:cNvPr id="9" name="TextBox 8">
            <a:extLst>
              <a:ext uri="{FF2B5EF4-FFF2-40B4-BE49-F238E27FC236}">
                <a16:creationId xmlns:a16="http://schemas.microsoft.com/office/drawing/2014/main" id="{59E59503-2B9D-44E9-A9FC-80D0EFE03CE2}"/>
              </a:ext>
            </a:extLst>
          </p:cNvPr>
          <p:cNvSpPr txBox="1"/>
          <p:nvPr/>
        </p:nvSpPr>
        <p:spPr>
          <a:xfrm>
            <a:off x="9972675" y="6213621"/>
            <a:ext cx="981075" cy="149079"/>
          </a:xfrm>
          <a:prstGeom prst="rect">
            <a:avLst/>
          </a:prstGeom>
          <a:solidFill>
            <a:schemeClr val="tx1"/>
          </a:solidFill>
        </p:spPr>
        <p:txBody>
          <a:bodyPr wrap="square" rtlCol="0">
            <a:spAutoFit/>
          </a:bodyPr>
          <a:lstStyle/>
          <a:p>
            <a:endParaRPr lang="en-IN" dirty="0"/>
          </a:p>
        </p:txBody>
      </p:sp>
    </p:spTree>
    <p:extLst>
      <p:ext uri="{BB962C8B-B14F-4D97-AF65-F5344CB8AC3E}">
        <p14:creationId xmlns:p14="http://schemas.microsoft.com/office/powerpoint/2010/main" val="867476050"/>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 (4).potx" id="{390B9148-2E44-4729-BA38-DDB5AE565DC7}" vid="{41D5A012-D669-49FF-A992-EBB02BCA5C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Architecture pitch deck</Template>
  <TotalTime>2465</TotalTime>
  <Words>821</Words>
  <Application>Microsoft Office PowerPoint</Application>
  <PresentationFormat>Widescreen</PresentationFormat>
  <Paragraphs>140</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 JULIAN</vt:lpstr>
      <vt:lpstr>Arial</vt:lpstr>
      <vt:lpstr>Book Antiqua</vt:lpstr>
      <vt:lpstr>Calibri</vt:lpstr>
      <vt:lpstr>Cambria</vt:lpstr>
      <vt:lpstr>Courier New</vt:lpstr>
      <vt:lpstr>Times New Roman</vt:lpstr>
      <vt:lpstr>Tw Cen MT</vt:lpstr>
      <vt:lpstr>Wingdings</vt:lpstr>
      <vt:lpstr>Office Theme</vt:lpstr>
      <vt:lpstr> Attendance system by Face Recognition (Based on python using machine learning) </vt:lpstr>
      <vt:lpstr>PowerPoint Presentation</vt:lpstr>
      <vt:lpstr>Introduction</vt:lpstr>
      <vt:lpstr>Aims and Objectives</vt:lpstr>
      <vt:lpstr>PowerPoint Presentation</vt:lpstr>
      <vt:lpstr>PowerPoint Presentation</vt:lpstr>
      <vt:lpstr>PowerPoint Presentation</vt:lpstr>
      <vt:lpstr>PowerPoint Presentation</vt:lpstr>
      <vt:lpstr>Hardware and Software  Used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system by Face Recognition (Based on python using machine learning)</dc:title>
  <dc:creator>stone heart</dc:creator>
  <cp:lastModifiedBy>stone heart</cp:lastModifiedBy>
  <cp:revision>116</cp:revision>
  <dcterms:created xsi:type="dcterms:W3CDTF">2020-11-17T19:31:03Z</dcterms:created>
  <dcterms:modified xsi:type="dcterms:W3CDTF">2021-07-12T17:52:02Z</dcterms:modified>
</cp:coreProperties>
</file>